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93" r:id="rId2"/>
    <p:sldId id="413" r:id="rId3"/>
    <p:sldId id="394" r:id="rId4"/>
    <p:sldId id="414" r:id="rId5"/>
    <p:sldId id="259" r:id="rId6"/>
    <p:sldId id="306" r:id="rId7"/>
    <p:sldId id="408" r:id="rId8"/>
    <p:sldId id="407" r:id="rId9"/>
    <p:sldId id="402" r:id="rId10"/>
    <p:sldId id="409" r:id="rId11"/>
    <p:sldId id="340" r:id="rId12"/>
    <p:sldId id="352" r:id="rId13"/>
    <p:sldId id="353" r:id="rId14"/>
    <p:sldId id="354" r:id="rId15"/>
    <p:sldId id="403" r:id="rId16"/>
    <p:sldId id="404" r:id="rId17"/>
    <p:sldId id="375" r:id="rId18"/>
    <p:sldId id="405" r:id="rId19"/>
    <p:sldId id="376" r:id="rId20"/>
    <p:sldId id="406" r:id="rId21"/>
    <p:sldId id="415" r:id="rId22"/>
    <p:sldId id="410" r:id="rId23"/>
    <p:sldId id="411" r:id="rId24"/>
    <p:sldId id="412" r:id="rId25"/>
    <p:sldId id="257" r:id="rId26"/>
  </p:sldIdLst>
  <p:sldSz cx="9144000" cy="6858000" type="screen4x3"/>
  <p:notesSz cx="7099300" cy="1022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80"/>
    <a:srgbClr val="595959"/>
    <a:srgbClr val="7E479C"/>
    <a:srgbClr val="4555A5"/>
    <a:srgbClr val="38A4DD"/>
    <a:srgbClr val="8BC249"/>
    <a:srgbClr val="F8972C"/>
    <a:srgbClr val="F26338"/>
    <a:srgbClr val="EC4541"/>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96" autoAdjust="0"/>
    <p:restoredTop sz="70116" autoAdjust="0"/>
  </p:normalViewPr>
  <p:slideViewPr>
    <p:cSldViewPr snapToGrid="0">
      <p:cViewPr>
        <p:scale>
          <a:sx n="75" d="100"/>
          <a:sy n="75" d="100"/>
        </p:scale>
        <p:origin x="-2580" y="-1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575" cy="511175"/>
          </a:xfrm>
          <a:prstGeom prst="rect">
            <a:avLst/>
          </a:prstGeom>
        </p:spPr>
        <p:txBody>
          <a:bodyPr vert="horz" lIns="91423" tIns="45711" rIns="91423" bIns="45711" rtlCol="0"/>
          <a:lstStyle>
            <a:lvl1pPr algn="l">
              <a:defRPr sz="1200"/>
            </a:lvl1pPr>
          </a:lstStyle>
          <a:p>
            <a:endParaRPr lang="en-GB"/>
          </a:p>
        </p:txBody>
      </p:sp>
      <p:sp>
        <p:nvSpPr>
          <p:cNvPr id="3" name="Date Placeholder 2"/>
          <p:cNvSpPr>
            <a:spLocks noGrp="1"/>
          </p:cNvSpPr>
          <p:nvPr>
            <p:ph type="dt" sz="quarter" idx="1"/>
          </p:nvPr>
        </p:nvSpPr>
        <p:spPr>
          <a:xfrm>
            <a:off x="4021139" y="1"/>
            <a:ext cx="3076575" cy="511175"/>
          </a:xfrm>
          <a:prstGeom prst="rect">
            <a:avLst/>
          </a:prstGeom>
        </p:spPr>
        <p:txBody>
          <a:bodyPr vert="horz" lIns="91423" tIns="45711" rIns="91423" bIns="45711" rtlCol="0"/>
          <a:lstStyle>
            <a:lvl1pPr algn="r">
              <a:defRPr sz="1200"/>
            </a:lvl1pPr>
          </a:lstStyle>
          <a:p>
            <a:fld id="{5B3775AB-42D6-411C-8026-5C894FECFBCC}" type="datetimeFigureOut">
              <a:rPr lang="en-GB" smtClean="0"/>
              <a:t>20/02/2021</a:t>
            </a:fld>
            <a:endParaRPr lang="en-GB"/>
          </a:p>
        </p:txBody>
      </p:sp>
      <p:sp>
        <p:nvSpPr>
          <p:cNvPr id="4" name="Footer Placeholder 3"/>
          <p:cNvSpPr>
            <a:spLocks noGrp="1"/>
          </p:cNvSpPr>
          <p:nvPr>
            <p:ph type="ftr" sz="quarter" idx="2"/>
          </p:nvPr>
        </p:nvSpPr>
        <p:spPr>
          <a:xfrm>
            <a:off x="0" y="9710739"/>
            <a:ext cx="3076575" cy="511175"/>
          </a:xfrm>
          <a:prstGeom prst="rect">
            <a:avLst/>
          </a:prstGeom>
        </p:spPr>
        <p:txBody>
          <a:bodyPr vert="horz" lIns="91423" tIns="45711" rIns="91423" bIns="45711" rtlCol="0" anchor="b"/>
          <a:lstStyle>
            <a:lvl1pPr algn="l">
              <a:defRPr sz="1200"/>
            </a:lvl1pPr>
          </a:lstStyle>
          <a:p>
            <a:endParaRPr lang="en-GB"/>
          </a:p>
        </p:txBody>
      </p:sp>
      <p:sp>
        <p:nvSpPr>
          <p:cNvPr id="5" name="Slide Number Placeholder 4"/>
          <p:cNvSpPr>
            <a:spLocks noGrp="1"/>
          </p:cNvSpPr>
          <p:nvPr>
            <p:ph type="sldNum" sz="quarter" idx="3"/>
          </p:nvPr>
        </p:nvSpPr>
        <p:spPr>
          <a:xfrm>
            <a:off x="4021139" y="9710739"/>
            <a:ext cx="3076575" cy="511175"/>
          </a:xfrm>
          <a:prstGeom prst="rect">
            <a:avLst/>
          </a:prstGeom>
        </p:spPr>
        <p:txBody>
          <a:bodyPr vert="horz" lIns="91423" tIns="45711" rIns="91423" bIns="45711" rtlCol="0" anchor="b"/>
          <a:lstStyle>
            <a:lvl1pPr algn="r">
              <a:defRPr sz="1200"/>
            </a:lvl1pPr>
          </a:lstStyle>
          <a:p>
            <a:fld id="{9D5F1EFA-B3F1-4FFD-B1F1-D6458B7B7037}" type="slidenum">
              <a:rPr lang="en-GB" smtClean="0"/>
              <a:t>‹#›</a:t>
            </a:fld>
            <a:endParaRPr lang="en-GB"/>
          </a:p>
        </p:txBody>
      </p:sp>
    </p:spTree>
    <p:extLst>
      <p:ext uri="{BB962C8B-B14F-4D97-AF65-F5344CB8AC3E}">
        <p14:creationId xmlns:p14="http://schemas.microsoft.com/office/powerpoint/2010/main" val="2550679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76363" cy="511175"/>
          </a:xfrm>
          <a:prstGeom prst="rect">
            <a:avLst/>
          </a:prstGeom>
        </p:spPr>
        <p:txBody>
          <a:bodyPr vert="horz" lIns="98965" tIns="49484" rIns="98965" bIns="49484" rtlCol="0"/>
          <a:lstStyle>
            <a:lvl1pPr algn="l">
              <a:defRPr sz="1300"/>
            </a:lvl1pPr>
          </a:lstStyle>
          <a:p>
            <a:endParaRPr lang="en-GB"/>
          </a:p>
        </p:txBody>
      </p:sp>
      <p:sp>
        <p:nvSpPr>
          <p:cNvPr id="3" name="Date Placeholder 2"/>
          <p:cNvSpPr>
            <a:spLocks noGrp="1"/>
          </p:cNvSpPr>
          <p:nvPr>
            <p:ph type="dt" idx="1"/>
          </p:nvPr>
        </p:nvSpPr>
        <p:spPr>
          <a:xfrm>
            <a:off x="4021295" y="1"/>
            <a:ext cx="3076363" cy="511175"/>
          </a:xfrm>
          <a:prstGeom prst="rect">
            <a:avLst/>
          </a:prstGeom>
        </p:spPr>
        <p:txBody>
          <a:bodyPr vert="horz" lIns="98965" tIns="49484" rIns="98965" bIns="49484" rtlCol="0"/>
          <a:lstStyle>
            <a:lvl1pPr algn="r">
              <a:defRPr sz="1300"/>
            </a:lvl1pPr>
          </a:lstStyle>
          <a:p>
            <a:fld id="{C448A1C9-77A0-4F3A-AA06-F54AD648F7E2}" type="datetimeFigureOut">
              <a:rPr lang="en-GB" smtClean="0"/>
              <a:pPr/>
              <a:t>20/02/2021</a:t>
            </a:fld>
            <a:endParaRPr lang="en-GB"/>
          </a:p>
        </p:txBody>
      </p:sp>
      <p:sp>
        <p:nvSpPr>
          <p:cNvPr id="4" name="Slide Image Placeholder 3"/>
          <p:cNvSpPr>
            <a:spLocks noGrp="1" noRot="1" noChangeAspect="1"/>
          </p:cNvSpPr>
          <p:nvPr>
            <p:ph type="sldImg" idx="2"/>
          </p:nvPr>
        </p:nvSpPr>
        <p:spPr>
          <a:xfrm>
            <a:off x="993775" y="766763"/>
            <a:ext cx="5111750" cy="3833812"/>
          </a:xfrm>
          <a:prstGeom prst="rect">
            <a:avLst/>
          </a:prstGeom>
          <a:noFill/>
          <a:ln w="12700">
            <a:solidFill>
              <a:prstClr val="black"/>
            </a:solidFill>
          </a:ln>
        </p:spPr>
        <p:txBody>
          <a:bodyPr vert="horz" lIns="98965" tIns="49484" rIns="98965" bIns="49484" rtlCol="0" anchor="ctr"/>
          <a:lstStyle/>
          <a:p>
            <a:endParaRPr lang="en-GB"/>
          </a:p>
        </p:txBody>
      </p:sp>
      <p:sp>
        <p:nvSpPr>
          <p:cNvPr id="5" name="Notes Placeholder 4"/>
          <p:cNvSpPr>
            <a:spLocks noGrp="1"/>
          </p:cNvSpPr>
          <p:nvPr>
            <p:ph type="body" sz="quarter" idx="3"/>
          </p:nvPr>
        </p:nvSpPr>
        <p:spPr>
          <a:xfrm>
            <a:off x="709930" y="4856164"/>
            <a:ext cx="5679440" cy="4600575"/>
          </a:xfrm>
          <a:prstGeom prst="rect">
            <a:avLst/>
          </a:prstGeom>
        </p:spPr>
        <p:txBody>
          <a:bodyPr vert="horz" lIns="98965" tIns="49484" rIns="98965" bIns="494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710552"/>
            <a:ext cx="3076363" cy="511175"/>
          </a:xfrm>
          <a:prstGeom prst="rect">
            <a:avLst/>
          </a:prstGeom>
        </p:spPr>
        <p:txBody>
          <a:bodyPr vert="horz" lIns="98965" tIns="49484" rIns="98965" bIns="49484" rtlCol="0" anchor="b"/>
          <a:lstStyle>
            <a:lvl1pPr algn="l">
              <a:defRPr sz="1300"/>
            </a:lvl1pPr>
          </a:lstStyle>
          <a:p>
            <a:endParaRPr lang="en-GB"/>
          </a:p>
        </p:txBody>
      </p:sp>
      <p:sp>
        <p:nvSpPr>
          <p:cNvPr id="7" name="Slide Number Placeholder 6"/>
          <p:cNvSpPr>
            <a:spLocks noGrp="1"/>
          </p:cNvSpPr>
          <p:nvPr>
            <p:ph type="sldNum" sz="quarter" idx="5"/>
          </p:nvPr>
        </p:nvSpPr>
        <p:spPr>
          <a:xfrm>
            <a:off x="4021295" y="9710552"/>
            <a:ext cx="3076363" cy="511175"/>
          </a:xfrm>
          <a:prstGeom prst="rect">
            <a:avLst/>
          </a:prstGeom>
        </p:spPr>
        <p:txBody>
          <a:bodyPr vert="horz" lIns="98965" tIns="49484" rIns="98965" bIns="49484" rtlCol="0" anchor="b"/>
          <a:lstStyle>
            <a:lvl1pPr algn="r">
              <a:defRPr sz="1300"/>
            </a:lvl1pPr>
          </a:lstStyle>
          <a:p>
            <a:fld id="{0269A239-DF3A-4D0C-A85B-69FB5CB1A26C}" type="slidenum">
              <a:rPr lang="en-GB" smtClean="0"/>
              <a:pPr/>
              <a:t>‹#›</a:t>
            </a:fld>
            <a:endParaRPr lang="en-GB"/>
          </a:p>
        </p:txBody>
      </p:sp>
    </p:spTree>
    <p:extLst>
      <p:ext uri="{BB962C8B-B14F-4D97-AF65-F5344CB8AC3E}">
        <p14:creationId xmlns:p14="http://schemas.microsoft.com/office/powerpoint/2010/main" val="4048467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b="1" i="1" baseline="0" dirty="0" smtClean="0"/>
              <a:t>Best Evidence Science Teaching (BEST)</a:t>
            </a:r>
            <a:r>
              <a:rPr lang="en-GB" sz="1600" baseline="0" dirty="0" smtClean="0"/>
              <a:t> is a large, online collection of </a:t>
            </a:r>
            <a:r>
              <a:rPr lang="en-GB" sz="1600" b="1" baseline="0" dirty="0" smtClean="0"/>
              <a:t>FREE</a:t>
            </a:r>
            <a:r>
              <a:rPr lang="en-GB" sz="1600" baseline="0" dirty="0" smtClean="0"/>
              <a:t> research-informed resources to support science teaching in secondary schools (age 11-16).</a:t>
            </a:r>
          </a:p>
          <a:p>
            <a:endParaRPr lang="en-GB" sz="1600" baseline="0" smtClean="0"/>
          </a:p>
          <a:p>
            <a:r>
              <a:rPr lang="en-GB" sz="1600" smtClean="0"/>
              <a:t>This </a:t>
            </a:r>
            <a:r>
              <a:rPr lang="en-GB" sz="1600" dirty="0" smtClean="0"/>
              <a:t>presentation explores how some of the resources provided by the</a:t>
            </a:r>
            <a:r>
              <a:rPr lang="en-GB" sz="1600" baseline="0" dirty="0" smtClean="0"/>
              <a:t> </a:t>
            </a:r>
            <a:r>
              <a:rPr lang="en-GB" sz="1600" i="1" baseline="0" dirty="0" smtClean="0"/>
              <a:t>Best Evidence Science</a:t>
            </a:r>
            <a:r>
              <a:rPr lang="en-GB" sz="1600" i="1" dirty="0" smtClean="0"/>
              <a:t> Teaching</a:t>
            </a:r>
            <a:r>
              <a:rPr lang="en-GB" sz="1600" dirty="0" smtClean="0"/>
              <a:t> project could help teachers to work towards the recommendations of the EEF </a:t>
            </a:r>
            <a:r>
              <a:rPr lang="en-GB" sz="1600" i="1" dirty="0" smtClean="0"/>
              <a:t>Improving Secondary Science</a:t>
            </a:r>
            <a:r>
              <a:rPr lang="en-GB" sz="1600" dirty="0" smtClean="0"/>
              <a:t> guidance report by developing research evidence-based practices in school.</a:t>
            </a:r>
          </a:p>
          <a:p>
            <a:endParaRPr lang="en-GB" sz="1600" baseline="0" dirty="0" smtClean="0"/>
          </a:p>
          <a:p>
            <a:r>
              <a:rPr lang="en-GB" sz="1600" baseline="0" dirty="0" smtClean="0"/>
              <a:t>The BEST resources are developed by the </a:t>
            </a:r>
            <a:r>
              <a:rPr lang="en-GB" sz="1600" b="1" baseline="0" dirty="0" smtClean="0"/>
              <a:t>University of York Science Education Group</a:t>
            </a:r>
            <a:r>
              <a:rPr lang="en-GB" sz="1600" baseline="0" dirty="0" smtClean="0"/>
              <a:t> with generous support from the </a:t>
            </a:r>
            <a:r>
              <a:rPr lang="en-GB" sz="1600" b="1" baseline="0" dirty="0" smtClean="0"/>
              <a:t>Salters' Institute</a:t>
            </a:r>
            <a:r>
              <a:rPr lang="en-GB" sz="1600" baseline="0" dirty="0" smtClean="0"/>
              <a:t>, and are hosted online by </a:t>
            </a:r>
            <a:r>
              <a:rPr lang="en-GB" sz="1600" b="1" baseline="0" dirty="0" smtClean="0"/>
              <a:t>STEM Learning</a:t>
            </a:r>
            <a:r>
              <a:rPr lang="en-GB" sz="1600" baseline="0" dirty="0" smtClean="0"/>
              <a:t>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1" baseline="0" dirty="0" smtClean="0"/>
              <a:t>www.BestEvidenceScienceTeaching.org</a:t>
            </a:r>
            <a:endParaRPr lang="en-GB" sz="1600" b="1" i="0" baseline="0" dirty="0" smtClean="0"/>
          </a:p>
        </p:txBody>
      </p:sp>
      <p:sp>
        <p:nvSpPr>
          <p:cNvPr id="4" name="Slide Number Placeholder 3"/>
          <p:cNvSpPr>
            <a:spLocks noGrp="1"/>
          </p:cNvSpPr>
          <p:nvPr>
            <p:ph type="sldNum" sz="quarter" idx="10"/>
          </p:nvPr>
        </p:nvSpPr>
        <p:spPr/>
        <p:txBody>
          <a:bodyPr/>
          <a:lstStyle/>
          <a:p>
            <a:fld id="{0269A239-DF3A-4D0C-A85B-69FB5CB1A26C}" type="slidenum">
              <a:rPr lang="en-GB" smtClean="0"/>
              <a:pPr/>
              <a:t>1</a:t>
            </a:fld>
            <a:endParaRPr lang="en-GB"/>
          </a:p>
        </p:txBody>
      </p:sp>
    </p:spTree>
    <p:extLst>
      <p:ext uri="{BB962C8B-B14F-4D97-AF65-F5344CB8AC3E}">
        <p14:creationId xmlns:p14="http://schemas.microsoft.com/office/powerpoint/2010/main" val="3073793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Thinking about this with respect to the recommendations of t</a:t>
            </a:r>
            <a:r>
              <a:rPr lang="en-GB" b="0" baseline="0" dirty="0" smtClean="0"/>
              <a:t>he </a:t>
            </a:r>
            <a:r>
              <a:rPr lang="en-GB" b="0" dirty="0" smtClean="0"/>
              <a:t>EEF </a:t>
            </a:r>
            <a:r>
              <a:rPr lang="en-GB" b="0" i="1" dirty="0" smtClean="0"/>
              <a:t>Improving Secondary Science</a:t>
            </a:r>
            <a:r>
              <a:rPr lang="en-GB" b="0" dirty="0" smtClean="0"/>
              <a:t> report</a:t>
            </a:r>
            <a:r>
              <a:rPr lang="en-GB" dirty="0" smtClean="0"/>
              <a:t>, the diagnostic question provides</a:t>
            </a:r>
            <a:r>
              <a:rPr lang="en-GB" baseline="0" dirty="0" smtClean="0"/>
              <a:t> </a:t>
            </a:r>
            <a:r>
              <a:rPr lang="en-GB" dirty="0" smtClean="0"/>
              <a:t>evidence of preconceptions that students might have (recommendation #1).</a:t>
            </a:r>
          </a:p>
          <a:p>
            <a:endParaRPr lang="en-GB" dirty="0" smtClean="0"/>
          </a:p>
          <a:p>
            <a:r>
              <a:rPr lang="en-GB" dirty="0" smtClean="0"/>
              <a:t>The key phrase</a:t>
            </a:r>
            <a:r>
              <a:rPr lang="en-GB" baseline="0" dirty="0" smtClean="0"/>
              <a:t> in EEF recommendation #1 is “Build on…”. When students answer this diagnostic question, it provides feedback from student to teacher about what they’re thinking, and the teacher can then provide feedback to the students about what they’ve misunderstood (recommendation #7).</a:t>
            </a:r>
          </a:p>
          <a:p>
            <a:endParaRPr lang="en-GB" baseline="0" dirty="0" smtClean="0"/>
          </a:p>
          <a:p>
            <a:r>
              <a:rPr lang="en-GB" baseline="0" dirty="0" smtClean="0"/>
              <a:t>The question could be used as the basis for some teacher-led dialogic questioning, </a:t>
            </a:r>
            <a:r>
              <a:rPr lang="en-GB" dirty="0" smtClean="0"/>
              <a:t>e.g. why did students pick the answers they did? What do they think are the relative contributions of these factors in moving food through the digestive system? What would their answer be if the question was asked about a person who was lying down, or was motionless because they are asleep, or was an astronaut in space?</a:t>
            </a:r>
            <a:endParaRPr lang="en-GB" baseline="0" dirty="0" smtClean="0"/>
          </a:p>
          <a:p>
            <a:endParaRPr lang="en-GB" baseline="0" dirty="0" smtClean="0"/>
          </a:p>
          <a:p>
            <a:r>
              <a:rPr lang="en-GB" baseline="0" dirty="0" smtClean="0"/>
              <a:t>Alternatively, students could talk in small groups about what they think are the right and wrong answers – and </a:t>
            </a:r>
            <a:r>
              <a:rPr lang="en-GB" i="1" baseline="0" dirty="0" smtClean="0"/>
              <a:t>why</a:t>
            </a:r>
            <a:r>
              <a:rPr lang="en-GB" baseline="0" dirty="0" smtClean="0"/>
              <a:t>. This type of metacognitive dialogue can help to move students’ thinking on from their preconceptions towards the scientific understanding we would want them to have – and in doing so, help them to retain and retrieve the knowledge needed to understand key concepts (recommendation #4).</a:t>
            </a:r>
            <a:endParaRPr lang="en-GB" dirty="0"/>
          </a:p>
        </p:txBody>
      </p:sp>
      <p:sp>
        <p:nvSpPr>
          <p:cNvPr id="4" name="Slide Number Placeholder 3"/>
          <p:cNvSpPr>
            <a:spLocks noGrp="1"/>
          </p:cNvSpPr>
          <p:nvPr>
            <p:ph type="sldNum" sz="quarter" idx="10"/>
          </p:nvPr>
        </p:nvSpPr>
        <p:spPr/>
        <p:txBody>
          <a:bodyPr/>
          <a:lstStyle/>
          <a:p>
            <a:fld id="{0269A239-DF3A-4D0C-A85B-69FB5CB1A26C}" type="slidenum">
              <a:rPr lang="en-GB" smtClean="0"/>
              <a:pPr/>
              <a:t>10</a:t>
            </a:fld>
            <a:endParaRPr lang="en-GB"/>
          </a:p>
        </p:txBody>
      </p:sp>
    </p:spTree>
    <p:extLst>
      <p:ext uri="{BB962C8B-B14F-4D97-AF65-F5344CB8AC3E}">
        <p14:creationId xmlns:p14="http://schemas.microsoft.com/office/powerpoint/2010/main" val="3854004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EEF published an ‘audit tool’ to accompany their report,</a:t>
            </a:r>
            <a:r>
              <a:rPr lang="en-GB" baseline="0" dirty="0" smtClean="0"/>
              <a:t> in which they have set out short descriptors of what they think are ineffective, intermediate and exemplary practice in each of the seven areas. This is one page from the audit tool, and it relates to the first area – Preconceptions.</a:t>
            </a:r>
          </a:p>
          <a:p>
            <a:endParaRPr lang="en-GB" baseline="0" dirty="0" smtClean="0"/>
          </a:p>
          <a:p>
            <a:r>
              <a:rPr lang="en-GB" baseline="0" dirty="0" smtClean="0"/>
              <a:t>The first row is about teachers’ knowledge of common misconceptions.</a:t>
            </a:r>
            <a:endParaRPr lang="en-GB" dirty="0" smtClean="0"/>
          </a:p>
        </p:txBody>
      </p:sp>
      <p:sp>
        <p:nvSpPr>
          <p:cNvPr id="4" name="Slide Number Placeholder 3"/>
          <p:cNvSpPr>
            <a:spLocks noGrp="1"/>
          </p:cNvSpPr>
          <p:nvPr>
            <p:ph type="sldNum" sz="quarter" idx="10"/>
          </p:nvPr>
        </p:nvSpPr>
        <p:spPr/>
        <p:txBody>
          <a:bodyPr/>
          <a:lstStyle/>
          <a:p>
            <a:fld id="{0269A239-DF3A-4D0C-A85B-69FB5CB1A26C}" type="slidenum">
              <a:rPr lang="en-GB" smtClean="0"/>
              <a:pPr/>
              <a:t>11</a:t>
            </a:fld>
            <a:endParaRPr lang="en-GB"/>
          </a:p>
        </p:txBody>
      </p:sp>
    </p:spTree>
    <p:extLst>
      <p:ext uri="{BB962C8B-B14F-4D97-AF65-F5344CB8AC3E}">
        <p14:creationId xmlns:p14="http://schemas.microsoft.com/office/powerpoint/2010/main" val="1284918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It’s easy to see how the resources we’ve developed for </a:t>
            </a:r>
            <a:r>
              <a:rPr lang="en-GB" i="1" baseline="0" dirty="0" smtClean="0"/>
              <a:t>Best Evidence Science Teaching</a:t>
            </a:r>
            <a:r>
              <a:rPr lang="en-GB" baseline="0" dirty="0" smtClean="0"/>
              <a:t> could help a teacher to start moving from left to right along those descriptors.</a:t>
            </a:r>
            <a:endParaRPr lang="en-GB" dirty="0" smtClean="0"/>
          </a:p>
        </p:txBody>
      </p:sp>
      <p:sp>
        <p:nvSpPr>
          <p:cNvPr id="4" name="Slide Number Placeholder 3"/>
          <p:cNvSpPr>
            <a:spLocks noGrp="1"/>
          </p:cNvSpPr>
          <p:nvPr>
            <p:ph type="sldNum" sz="quarter" idx="10"/>
          </p:nvPr>
        </p:nvSpPr>
        <p:spPr/>
        <p:txBody>
          <a:bodyPr/>
          <a:lstStyle/>
          <a:p>
            <a:fld id="{0269A239-DF3A-4D0C-A85B-69FB5CB1A26C}" type="slidenum">
              <a:rPr lang="en-GB" smtClean="0"/>
              <a:pPr/>
              <a:t>12</a:t>
            </a:fld>
            <a:endParaRPr lang="en-GB"/>
          </a:p>
        </p:txBody>
      </p:sp>
    </p:spTree>
    <p:extLst>
      <p:ext uri="{BB962C8B-B14F-4D97-AF65-F5344CB8AC3E}">
        <p14:creationId xmlns:p14="http://schemas.microsoft.com/office/powerpoint/2010/main" val="2464880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second and third rows are about teachers uncovering and resolving misconceptions in their students’ thinking.</a:t>
            </a:r>
            <a:endParaRPr lang="en-GB" dirty="0" smtClean="0"/>
          </a:p>
        </p:txBody>
      </p:sp>
      <p:sp>
        <p:nvSpPr>
          <p:cNvPr id="4" name="Slide Number Placeholder 3"/>
          <p:cNvSpPr>
            <a:spLocks noGrp="1"/>
          </p:cNvSpPr>
          <p:nvPr>
            <p:ph type="sldNum" sz="quarter" idx="10"/>
          </p:nvPr>
        </p:nvSpPr>
        <p:spPr/>
        <p:txBody>
          <a:bodyPr/>
          <a:lstStyle/>
          <a:p>
            <a:fld id="{0269A239-DF3A-4D0C-A85B-69FB5CB1A26C}" type="slidenum">
              <a:rPr lang="en-GB" smtClean="0"/>
              <a:pPr/>
              <a:t>13</a:t>
            </a:fld>
            <a:endParaRPr lang="en-GB"/>
          </a:p>
        </p:txBody>
      </p:sp>
    </p:spTree>
    <p:extLst>
      <p:ext uri="{BB962C8B-B14F-4D97-AF65-F5344CB8AC3E}">
        <p14:creationId xmlns:p14="http://schemas.microsoft.com/office/powerpoint/2010/main" val="3105527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Again, it’s easy to see how the resources we’ve developed for </a:t>
            </a:r>
            <a:r>
              <a:rPr lang="en-GB" i="1" baseline="0" dirty="0" smtClean="0"/>
              <a:t>Best Evidence Science Teaching</a:t>
            </a:r>
            <a:r>
              <a:rPr lang="en-GB" baseline="0" dirty="0" smtClean="0"/>
              <a:t> could help a teacher to start moving from left to right along those descriptors.</a:t>
            </a:r>
            <a:endParaRPr lang="en-GB" dirty="0" smtClean="0"/>
          </a:p>
          <a:p>
            <a:endParaRPr lang="en-GB" dirty="0"/>
          </a:p>
        </p:txBody>
      </p:sp>
      <p:sp>
        <p:nvSpPr>
          <p:cNvPr id="4" name="Slide Number Placeholder 3"/>
          <p:cNvSpPr>
            <a:spLocks noGrp="1"/>
          </p:cNvSpPr>
          <p:nvPr>
            <p:ph type="sldNum" sz="quarter" idx="10"/>
          </p:nvPr>
        </p:nvSpPr>
        <p:spPr/>
        <p:txBody>
          <a:bodyPr/>
          <a:lstStyle/>
          <a:p>
            <a:fld id="{0269A239-DF3A-4D0C-A85B-69FB5CB1A26C}" type="slidenum">
              <a:rPr lang="en-GB" smtClean="0"/>
              <a:pPr/>
              <a:t>14</a:t>
            </a:fld>
            <a:endParaRPr lang="en-GB"/>
          </a:p>
        </p:txBody>
      </p:sp>
    </p:spTree>
    <p:extLst>
      <p:ext uri="{BB962C8B-B14F-4D97-AF65-F5344CB8AC3E}">
        <p14:creationId xmlns:p14="http://schemas.microsoft.com/office/powerpoint/2010/main" val="4293251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baseline="0" dirty="0" smtClean="0"/>
              <a:t>This is another example of a diagnostic question from the </a:t>
            </a:r>
            <a:r>
              <a:rPr lang="en-GB" i="1" baseline="0" dirty="0" smtClean="0"/>
              <a:t>Best Evidence Science Teaching</a:t>
            </a:r>
            <a:r>
              <a:rPr lang="en-GB" baseline="0" dirty="0" smtClean="0"/>
              <a:t> collection.</a:t>
            </a:r>
          </a:p>
          <a:p>
            <a:pPr lvl="0"/>
            <a:endParaRPr lang="en-GB" dirty="0" smtClean="0"/>
          </a:p>
          <a:p>
            <a:pPr lvl="0"/>
            <a:r>
              <a:rPr lang="en-GB" dirty="0" smtClean="0"/>
              <a:t>This</a:t>
            </a:r>
            <a:r>
              <a:rPr lang="en-GB" baseline="0" dirty="0" smtClean="0"/>
              <a:t> on is a</a:t>
            </a:r>
            <a:r>
              <a:rPr lang="en-GB" dirty="0" smtClean="0"/>
              <a:t> </a:t>
            </a:r>
            <a:r>
              <a:rPr lang="en-GB" dirty="0"/>
              <a:t>particular type of ‘fill the gaps’ (cloze) activity, in which there are only </a:t>
            </a:r>
            <a:r>
              <a:rPr lang="en-GB" b="1" dirty="0"/>
              <a:t>two</a:t>
            </a:r>
            <a:r>
              <a:rPr lang="en-GB" dirty="0"/>
              <a:t> words from which the student can choose to fill the gaps</a:t>
            </a:r>
            <a:r>
              <a:rPr lang="en-GB" dirty="0" smtClean="0"/>
              <a:t>. We call</a:t>
            </a:r>
            <a:r>
              <a:rPr lang="en-GB" baseline="0" dirty="0" smtClean="0"/>
              <a:t> this a </a:t>
            </a:r>
            <a:r>
              <a:rPr lang="en-GB" b="1" baseline="0" dirty="0" smtClean="0"/>
              <a:t>focussed cloze</a:t>
            </a:r>
            <a:r>
              <a:rPr lang="en-GB" baseline="0" dirty="0" smtClean="0"/>
              <a:t>. </a:t>
            </a:r>
            <a:r>
              <a:rPr lang="en-GB" dirty="0" smtClean="0"/>
              <a:t>The </a:t>
            </a:r>
            <a:r>
              <a:rPr lang="en-GB" dirty="0"/>
              <a:t>words provided to fill the gaps are a pair of words </a:t>
            </a:r>
            <a:r>
              <a:rPr lang="en-GB" dirty="0" smtClean="0"/>
              <a:t>for which there is research evidence that they </a:t>
            </a:r>
            <a:r>
              <a:rPr lang="en-GB" dirty="0"/>
              <a:t>are commonly </a:t>
            </a:r>
            <a:r>
              <a:rPr lang="en-GB" dirty="0" smtClean="0"/>
              <a:t>confused by students. Because there</a:t>
            </a:r>
            <a:r>
              <a:rPr lang="en-GB" baseline="0" dirty="0" smtClean="0"/>
              <a:t> are</a:t>
            </a:r>
            <a:r>
              <a:rPr lang="en-GB" dirty="0" smtClean="0"/>
              <a:t> </a:t>
            </a:r>
            <a:r>
              <a:rPr lang="en-GB" dirty="0"/>
              <a:t>lots of gaps but only two words, </a:t>
            </a:r>
            <a:r>
              <a:rPr lang="en-GB" dirty="0" smtClean="0"/>
              <a:t>students really need to understand the </a:t>
            </a:r>
            <a:r>
              <a:rPr lang="en-GB" dirty="0"/>
              <a:t>difference between the two </a:t>
            </a:r>
            <a:r>
              <a:rPr lang="en-GB" dirty="0" smtClean="0"/>
              <a:t>words to fill all the gaps correctly.</a:t>
            </a:r>
            <a:endParaRPr lang="en-GB" dirty="0"/>
          </a:p>
        </p:txBody>
      </p:sp>
      <p:sp>
        <p:nvSpPr>
          <p:cNvPr id="4" name="Slide Number Placeholder 3"/>
          <p:cNvSpPr>
            <a:spLocks noGrp="1"/>
          </p:cNvSpPr>
          <p:nvPr>
            <p:ph type="sldNum" sz="quarter" idx="10"/>
          </p:nvPr>
        </p:nvSpPr>
        <p:spPr/>
        <p:txBody>
          <a:bodyPr/>
          <a:lstStyle/>
          <a:p>
            <a:fld id="{0269A239-DF3A-4D0C-A85B-69FB5CB1A26C}" type="slidenum">
              <a:rPr lang="en-GB" smtClean="0"/>
              <a:pPr/>
              <a:t>15</a:t>
            </a:fld>
            <a:endParaRPr lang="en-GB"/>
          </a:p>
        </p:txBody>
      </p:sp>
    </p:spTree>
    <p:extLst>
      <p:ext uri="{BB962C8B-B14F-4D97-AF65-F5344CB8AC3E}">
        <p14:creationId xmlns:p14="http://schemas.microsoft.com/office/powerpoint/2010/main" val="1244460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b="0" dirty="0" smtClean="0"/>
              <a:t>Thinking about this with respect to the recommendations of t</a:t>
            </a:r>
            <a:r>
              <a:rPr lang="en-GB" b="0" baseline="0" dirty="0" smtClean="0"/>
              <a:t>he </a:t>
            </a:r>
            <a:r>
              <a:rPr lang="en-GB" b="0" dirty="0" smtClean="0"/>
              <a:t>EEF </a:t>
            </a:r>
            <a:r>
              <a:rPr lang="en-GB" b="0" i="1" dirty="0" smtClean="0"/>
              <a:t>Improving Secondary Science</a:t>
            </a:r>
            <a:r>
              <a:rPr lang="en-GB" b="0" dirty="0" smtClean="0"/>
              <a:t> report, a focussed</a:t>
            </a:r>
            <a:r>
              <a:rPr lang="en-GB" b="0" baseline="0" dirty="0" smtClean="0"/>
              <a:t> cloze activity helps to probe and develop students’ understanding of scientific vocabulary (recommendation #6) by encouraging them to think about using words in a scientific (rather than everyday) way.</a:t>
            </a:r>
          </a:p>
          <a:p>
            <a:pPr lvl="0"/>
            <a:endParaRPr lang="en-GB" b="0" baseline="0" dirty="0" smtClean="0"/>
          </a:p>
          <a:p>
            <a:pPr lvl="0"/>
            <a:r>
              <a:rPr lang="en-GB" b="0" baseline="0" dirty="0" smtClean="0"/>
              <a:t>It also provides evidence of students’ preconceptions and misunderstanding (recommendation #1), and helps you to build upon these through feedback (recommendation #7) to encourage development of the kind of scientific understanding we want students to have – so that they can retain and retrieve understanding of key concepts (recommendation #4).</a:t>
            </a:r>
            <a:endParaRPr lang="en-GB" b="0" dirty="0"/>
          </a:p>
        </p:txBody>
      </p:sp>
      <p:sp>
        <p:nvSpPr>
          <p:cNvPr id="4" name="Slide Number Placeholder 3"/>
          <p:cNvSpPr>
            <a:spLocks noGrp="1"/>
          </p:cNvSpPr>
          <p:nvPr>
            <p:ph type="sldNum" sz="quarter" idx="10"/>
          </p:nvPr>
        </p:nvSpPr>
        <p:spPr/>
        <p:txBody>
          <a:bodyPr/>
          <a:lstStyle/>
          <a:p>
            <a:fld id="{0269A239-DF3A-4D0C-A85B-69FB5CB1A26C}" type="slidenum">
              <a:rPr lang="en-GB" smtClean="0"/>
              <a:pPr/>
              <a:t>16</a:t>
            </a:fld>
            <a:endParaRPr lang="en-GB"/>
          </a:p>
        </p:txBody>
      </p:sp>
    </p:spTree>
    <p:extLst>
      <p:ext uri="{BB962C8B-B14F-4D97-AF65-F5344CB8AC3E}">
        <p14:creationId xmlns:p14="http://schemas.microsoft.com/office/powerpoint/2010/main" val="2843533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a:t>
            </a:r>
            <a:r>
              <a:rPr lang="en-GB" baseline="0" dirty="0" smtClean="0"/>
              <a:t> is an example of a </a:t>
            </a:r>
            <a:r>
              <a:rPr lang="en-GB" b="1" baseline="0" dirty="0" smtClean="0"/>
              <a:t>response activity</a:t>
            </a:r>
            <a:r>
              <a:rPr lang="en-GB" baseline="0" dirty="0" smtClean="0"/>
              <a:t> from the </a:t>
            </a:r>
            <a:r>
              <a:rPr lang="en-GB" i="1" baseline="0" dirty="0" smtClean="0"/>
              <a:t>Best Evidence Science Teaching</a:t>
            </a:r>
            <a:r>
              <a:rPr lang="en-GB" baseline="0" dirty="0" smtClean="0"/>
              <a:t> collection. It’s a small group discussion activity, </a:t>
            </a:r>
            <a:r>
              <a:rPr lang="en-GB" dirty="0" smtClean="0"/>
              <a:t>designed to facilitate metacognitive</a:t>
            </a:r>
            <a:r>
              <a:rPr lang="en-GB" baseline="0" dirty="0" smtClean="0"/>
              <a:t> talk and dialogue. In this kind of discussion, students have to think critically about what they know and understand, and discussion encourages ‘meaning making’ through social construction of understanding.</a:t>
            </a:r>
          </a:p>
          <a:p>
            <a:endParaRPr lang="en-GB" baseline="0" dirty="0" smtClean="0"/>
          </a:p>
          <a:p>
            <a:r>
              <a:rPr lang="en-GB" baseline="0" dirty="0" smtClean="0"/>
              <a:t>This discussion activity is focussed on critiquing a scientific model. This is a way of making scientific models explicit, and to get students to think critically about the uses and limitations of models.</a:t>
            </a:r>
          </a:p>
          <a:p>
            <a:endParaRPr lang="en-GB" baseline="0" dirty="0" smtClean="0"/>
          </a:p>
          <a:p>
            <a:r>
              <a:rPr lang="en-GB" baseline="0" dirty="0" smtClean="0"/>
              <a:t>The model is presented in this kind of activity </a:t>
            </a:r>
            <a:r>
              <a:rPr lang="en-GB" b="0" baseline="0" dirty="0" smtClean="0"/>
              <a:t>without</a:t>
            </a:r>
            <a:r>
              <a:rPr lang="en-GB" baseline="0" dirty="0" smtClean="0"/>
              <a:t> any indication of whether it’s a good or bad model; students have to talk about what the parts of the model represent, the uses and limitations of the model, and decide for themselves how useful it is.</a:t>
            </a:r>
            <a:endParaRPr lang="en-GB" dirty="0"/>
          </a:p>
        </p:txBody>
      </p:sp>
      <p:sp>
        <p:nvSpPr>
          <p:cNvPr id="4" name="Slide Number Placeholder 3"/>
          <p:cNvSpPr>
            <a:spLocks noGrp="1"/>
          </p:cNvSpPr>
          <p:nvPr>
            <p:ph type="sldNum" sz="quarter" idx="10"/>
          </p:nvPr>
        </p:nvSpPr>
        <p:spPr/>
        <p:txBody>
          <a:bodyPr/>
          <a:lstStyle/>
          <a:p>
            <a:fld id="{0269A239-DF3A-4D0C-A85B-69FB5CB1A26C}" type="slidenum">
              <a:rPr lang="en-GB" smtClean="0"/>
              <a:pPr/>
              <a:t>17</a:t>
            </a:fld>
            <a:endParaRPr lang="en-GB"/>
          </a:p>
        </p:txBody>
      </p:sp>
    </p:spTree>
    <p:extLst>
      <p:ext uri="{BB962C8B-B14F-4D97-AF65-F5344CB8AC3E}">
        <p14:creationId xmlns:p14="http://schemas.microsoft.com/office/powerpoint/2010/main" val="2568184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smtClean="0"/>
              <a:t>With respect to the recommendations</a:t>
            </a:r>
            <a:r>
              <a:rPr lang="en-GB" b="0" baseline="0" dirty="0" smtClean="0"/>
              <a:t> of the </a:t>
            </a:r>
            <a:r>
              <a:rPr lang="en-GB" b="0" dirty="0" smtClean="0"/>
              <a:t>EEF </a:t>
            </a:r>
            <a:r>
              <a:rPr lang="en-GB" b="0" i="1" dirty="0" smtClean="0"/>
              <a:t>Improving Secondary Science</a:t>
            </a:r>
            <a:r>
              <a:rPr lang="en-GB" b="0" dirty="0" smtClean="0"/>
              <a:t> report, the </a:t>
            </a:r>
            <a:r>
              <a:rPr lang="en-GB" dirty="0" smtClean="0"/>
              <a:t>metacognitive</a:t>
            </a:r>
            <a:r>
              <a:rPr lang="en-GB" baseline="0" dirty="0" smtClean="0"/>
              <a:t> talk and dialogue that takes place in </a:t>
            </a:r>
            <a:r>
              <a:rPr lang="en-GB" b="0" dirty="0" smtClean="0"/>
              <a:t>a small group discussion </a:t>
            </a:r>
            <a:r>
              <a:rPr lang="en-GB" b="0" baseline="0" dirty="0" smtClean="0"/>
              <a:t>activity enables students to direct their own learning (recommendation #2). This helps to build upon students’ preconceptions (recommendation #1) through feedback from peers and the teacher (recommendation #7) to encourage development of the kind of scientific understanding we want students to have – so that they can retain and retrieve understanding of key concepts (recommendation #4).</a:t>
            </a:r>
            <a:endParaRPr lang="en-GB" b="0" dirty="0" smtClean="0"/>
          </a:p>
          <a:p>
            <a:pPr lvl="0"/>
            <a:endParaRPr lang="en-GB" b="0" baseline="0" dirty="0" smtClean="0"/>
          </a:p>
          <a:p>
            <a:pPr lvl="0"/>
            <a:r>
              <a:rPr lang="en-GB" b="0" baseline="0" dirty="0" smtClean="0"/>
              <a:t>In this particular case it also encourages students to think explicitly and critically about the use of models in science (recommendation #3).</a:t>
            </a:r>
            <a:endParaRPr lang="en-GB" b="0" dirty="0"/>
          </a:p>
        </p:txBody>
      </p:sp>
      <p:sp>
        <p:nvSpPr>
          <p:cNvPr id="4" name="Slide Number Placeholder 3"/>
          <p:cNvSpPr>
            <a:spLocks noGrp="1"/>
          </p:cNvSpPr>
          <p:nvPr>
            <p:ph type="sldNum" sz="quarter" idx="10"/>
          </p:nvPr>
        </p:nvSpPr>
        <p:spPr/>
        <p:txBody>
          <a:bodyPr/>
          <a:lstStyle/>
          <a:p>
            <a:fld id="{0269A239-DF3A-4D0C-A85B-69FB5CB1A26C}" type="slidenum">
              <a:rPr lang="en-GB" smtClean="0"/>
              <a:pPr/>
              <a:t>18</a:t>
            </a:fld>
            <a:endParaRPr lang="en-GB"/>
          </a:p>
        </p:txBody>
      </p:sp>
    </p:spTree>
    <p:extLst>
      <p:ext uri="{BB962C8B-B14F-4D97-AF65-F5344CB8AC3E}">
        <p14:creationId xmlns:p14="http://schemas.microsoft.com/office/powerpoint/2010/main" val="2724774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is another example of a response activity from the </a:t>
            </a:r>
            <a:r>
              <a:rPr lang="en-GB" i="1" baseline="0" dirty="0" smtClean="0"/>
              <a:t>Best Evidence Science Teaching</a:t>
            </a:r>
            <a:r>
              <a:rPr lang="en-GB" baseline="0" dirty="0" smtClean="0"/>
              <a:t> collection.</a:t>
            </a:r>
          </a:p>
          <a:p>
            <a:endParaRPr lang="en-GB" dirty="0" smtClean="0"/>
          </a:p>
          <a:p>
            <a:r>
              <a:rPr lang="en-GB" dirty="0" smtClean="0"/>
              <a:t>This activity facilitates</a:t>
            </a:r>
            <a:r>
              <a:rPr lang="en-GB" baseline="0" dirty="0" smtClean="0"/>
              <a:t> </a:t>
            </a:r>
            <a:r>
              <a:rPr lang="en-GB" dirty="0" smtClean="0"/>
              <a:t>purposeful practical</a:t>
            </a:r>
            <a:r>
              <a:rPr lang="en-GB" baseline="0" dirty="0" smtClean="0"/>
              <a:t> work, in </a:t>
            </a:r>
            <a:r>
              <a:rPr lang="en-GB" dirty="0"/>
              <a:t>the form of a </a:t>
            </a:r>
            <a:r>
              <a:rPr lang="en-GB" b="1" dirty="0"/>
              <a:t>predict-explain-observe-explain</a:t>
            </a:r>
            <a:r>
              <a:rPr lang="en-GB" dirty="0"/>
              <a:t> (PEOE) </a:t>
            </a:r>
            <a:r>
              <a:rPr lang="en-GB" dirty="0" smtClean="0"/>
              <a:t>activity.</a:t>
            </a:r>
            <a:r>
              <a:rPr lang="en-GB" baseline="0" dirty="0" smtClean="0"/>
              <a:t> This</a:t>
            </a:r>
            <a:r>
              <a:rPr lang="en-GB" dirty="0" smtClean="0"/>
              <a:t> </a:t>
            </a:r>
            <a:r>
              <a:rPr lang="en-GB" dirty="0"/>
              <a:t>allows students to apply what they know to make </a:t>
            </a:r>
            <a:r>
              <a:rPr lang="en-GB" dirty="0" smtClean="0"/>
              <a:t>a prediction, challenges their thinking about a phenomenon, and encourages them to build </a:t>
            </a:r>
            <a:r>
              <a:rPr lang="en-GB" dirty="0"/>
              <a:t>explanations for what they have predicted and what they observe</a:t>
            </a:r>
            <a:r>
              <a:rPr lang="en-GB" dirty="0" smtClean="0"/>
              <a:t>.</a:t>
            </a:r>
          </a:p>
          <a:p>
            <a:endParaRPr lang="en-GB" dirty="0" smtClean="0"/>
          </a:p>
          <a:p>
            <a:r>
              <a:rPr lang="en-GB" dirty="0" smtClean="0"/>
              <a:t>The practical</a:t>
            </a:r>
            <a:r>
              <a:rPr lang="en-GB" baseline="0" dirty="0" smtClean="0"/>
              <a:t> work can be very simple</a:t>
            </a:r>
            <a:r>
              <a:rPr lang="en-GB" dirty="0" smtClean="0"/>
              <a:t>, but is powerful because it is used purposefully </a:t>
            </a:r>
            <a:r>
              <a:rPr lang="en-GB" dirty="0"/>
              <a:t>to develop </a:t>
            </a:r>
            <a:r>
              <a:rPr lang="en-GB" dirty="0" smtClean="0"/>
              <a:t>students’ scientific </a:t>
            </a:r>
            <a:r>
              <a:rPr lang="en-GB" dirty="0"/>
              <a:t>understanding </a:t>
            </a:r>
            <a:r>
              <a:rPr lang="en-GB" dirty="0" smtClean="0"/>
              <a:t>as part of a learning progression (in this case, a learning progression on density and buoyancy).</a:t>
            </a:r>
            <a:endParaRPr lang="en-GB" dirty="0"/>
          </a:p>
        </p:txBody>
      </p:sp>
      <p:sp>
        <p:nvSpPr>
          <p:cNvPr id="4" name="Slide Number Placeholder 3"/>
          <p:cNvSpPr>
            <a:spLocks noGrp="1"/>
          </p:cNvSpPr>
          <p:nvPr>
            <p:ph type="sldNum" sz="quarter" idx="10"/>
          </p:nvPr>
        </p:nvSpPr>
        <p:spPr/>
        <p:txBody>
          <a:bodyPr/>
          <a:lstStyle/>
          <a:p>
            <a:fld id="{0269A239-DF3A-4D0C-A85B-69FB5CB1A26C}" type="slidenum">
              <a:rPr lang="en-GB" smtClean="0"/>
              <a:pPr/>
              <a:t>19</a:t>
            </a:fld>
            <a:endParaRPr lang="en-GB"/>
          </a:p>
        </p:txBody>
      </p:sp>
    </p:spTree>
    <p:extLst>
      <p:ext uri="{BB962C8B-B14F-4D97-AF65-F5344CB8AC3E}">
        <p14:creationId xmlns:p14="http://schemas.microsoft.com/office/powerpoint/2010/main" val="946090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69A239-DF3A-4D0C-A85B-69FB5CB1A26C}" type="slidenum">
              <a:rPr lang="en-GB" smtClean="0"/>
              <a:pPr/>
              <a:t>2</a:t>
            </a:fld>
            <a:endParaRPr lang="en-GB"/>
          </a:p>
        </p:txBody>
      </p:sp>
    </p:spTree>
    <p:extLst>
      <p:ext uri="{BB962C8B-B14F-4D97-AF65-F5344CB8AC3E}">
        <p14:creationId xmlns:p14="http://schemas.microsoft.com/office/powerpoint/2010/main" val="4264495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smtClean="0"/>
              <a:t>With respect to the recommendations</a:t>
            </a:r>
            <a:r>
              <a:rPr lang="en-GB" b="0" baseline="0" dirty="0" smtClean="0"/>
              <a:t> of the </a:t>
            </a:r>
            <a:r>
              <a:rPr lang="en-GB" b="0" dirty="0" smtClean="0"/>
              <a:t>EEF </a:t>
            </a:r>
            <a:r>
              <a:rPr lang="en-GB" b="0" i="1" dirty="0" smtClean="0"/>
              <a:t>Improving Secondary Science</a:t>
            </a:r>
            <a:r>
              <a:rPr lang="en-GB" b="0" dirty="0" smtClean="0"/>
              <a:t> report, the </a:t>
            </a:r>
            <a:r>
              <a:rPr lang="en-GB" dirty="0" smtClean="0"/>
              <a:t>metacognitive</a:t>
            </a:r>
            <a:r>
              <a:rPr lang="en-GB" baseline="0" dirty="0" smtClean="0"/>
              <a:t> talk and dialogue that takes place when students think about how to explain their prediction, and how to explain what they then observe in the practical activity,</a:t>
            </a:r>
            <a:r>
              <a:rPr lang="en-GB" b="0" baseline="0" dirty="0" smtClean="0"/>
              <a:t> enables students to direct their own learning (recommendation #2). This helps to build upon students’ preconceptions (recommendation #1) to encourage development of the kind of scientific understanding we want students to have – so that they can retain and retrieve understanding of key concepts (recommendation #4).</a:t>
            </a:r>
            <a:endParaRPr lang="en-GB"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smtClean="0"/>
              <a:t>This kind of practical PEOE </a:t>
            </a:r>
            <a:r>
              <a:rPr lang="en-GB" b="0" baseline="0" dirty="0" smtClean="0"/>
              <a:t>activity is purposeful because it is tightly focussed on a key concept (buoyancy in this case) and </a:t>
            </a:r>
            <a:r>
              <a:rPr lang="en-GB" dirty="0" smtClean="0"/>
              <a:t>is used to develop students’ scientific understanding as part of a learning progression (on </a:t>
            </a:r>
            <a:r>
              <a:rPr lang="en-GB" b="0" baseline="0" dirty="0" smtClean="0"/>
              <a:t>density and buoyancy)</a:t>
            </a:r>
            <a:r>
              <a:rPr lang="en-GB" dirty="0" smtClean="0"/>
              <a:t> (recommendation #5).</a:t>
            </a:r>
          </a:p>
        </p:txBody>
      </p:sp>
      <p:sp>
        <p:nvSpPr>
          <p:cNvPr id="4" name="Slide Number Placeholder 3"/>
          <p:cNvSpPr>
            <a:spLocks noGrp="1"/>
          </p:cNvSpPr>
          <p:nvPr>
            <p:ph type="sldNum" sz="quarter" idx="10"/>
          </p:nvPr>
        </p:nvSpPr>
        <p:spPr/>
        <p:txBody>
          <a:bodyPr/>
          <a:lstStyle/>
          <a:p>
            <a:fld id="{0269A239-DF3A-4D0C-A85B-69FB5CB1A26C}" type="slidenum">
              <a:rPr lang="en-GB" smtClean="0"/>
              <a:pPr/>
              <a:t>20</a:t>
            </a:fld>
            <a:endParaRPr lang="en-GB"/>
          </a:p>
        </p:txBody>
      </p:sp>
    </p:spTree>
    <p:extLst>
      <p:ext uri="{BB962C8B-B14F-4D97-AF65-F5344CB8AC3E}">
        <p14:creationId xmlns:p14="http://schemas.microsoft.com/office/powerpoint/2010/main" val="2144407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69A239-DF3A-4D0C-A85B-69FB5CB1A26C}" type="slidenum">
              <a:rPr lang="en-GB" smtClean="0"/>
              <a:pPr/>
              <a:t>21</a:t>
            </a:fld>
            <a:endParaRPr lang="en-GB"/>
          </a:p>
        </p:txBody>
      </p:sp>
    </p:spTree>
    <p:extLst>
      <p:ext uri="{BB962C8B-B14F-4D97-AF65-F5344CB8AC3E}">
        <p14:creationId xmlns:p14="http://schemas.microsoft.com/office/powerpoint/2010/main" val="1264583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Researchers from the </a:t>
            </a:r>
            <a:r>
              <a:rPr lang="en-GB" i="1" dirty="0" smtClean="0"/>
              <a:t>University</a:t>
            </a:r>
            <a:r>
              <a:rPr lang="en-GB" i="1" baseline="0" dirty="0" smtClean="0"/>
              <a:t> of York Science Education Group</a:t>
            </a:r>
            <a:r>
              <a:rPr lang="en-GB" baseline="0" dirty="0" smtClean="0"/>
              <a:t> have</a:t>
            </a:r>
            <a:r>
              <a:rPr lang="en-GB" dirty="0" smtClean="0"/>
              <a:t> been</a:t>
            </a:r>
            <a:r>
              <a:rPr lang="en-GB" baseline="0" dirty="0" smtClean="0"/>
              <a:t> working with teachers across Yorkshire to investigate how they use the </a:t>
            </a:r>
            <a:r>
              <a:rPr lang="en-GB" i="1" baseline="0" dirty="0" smtClean="0"/>
              <a:t>Best Evidence Science Teaching</a:t>
            </a:r>
            <a:r>
              <a:rPr lang="en-GB" baseline="0" dirty="0" smtClean="0"/>
              <a:t> resources in their planning and in their lessons.</a:t>
            </a:r>
          </a:p>
          <a:p>
            <a:endParaRPr lang="en-GB" baseline="0" dirty="0" smtClean="0"/>
          </a:p>
          <a:p>
            <a:r>
              <a:rPr lang="en-GB" baseline="0" dirty="0" smtClean="0"/>
              <a:t>The researchers conducted lesson observations and semi-structured interviews with the teachers, and developed an observational tool based on the EEF report – looking for evidence of teachers changing their practices in the seven main areas highlighted in that report.</a:t>
            </a:r>
            <a:endParaRPr lang="en-GB" dirty="0"/>
          </a:p>
        </p:txBody>
      </p:sp>
      <p:sp>
        <p:nvSpPr>
          <p:cNvPr id="4" name="Slide Number Placeholder 3"/>
          <p:cNvSpPr>
            <a:spLocks noGrp="1"/>
          </p:cNvSpPr>
          <p:nvPr>
            <p:ph type="sldNum" sz="quarter" idx="10"/>
          </p:nvPr>
        </p:nvSpPr>
        <p:spPr/>
        <p:txBody>
          <a:bodyPr/>
          <a:lstStyle/>
          <a:p>
            <a:fld id="{0269A239-DF3A-4D0C-A85B-69FB5CB1A26C}" type="slidenum">
              <a:rPr lang="en-GB" smtClean="0"/>
              <a:pPr/>
              <a:t>22</a:t>
            </a:fld>
            <a:endParaRPr lang="en-GB"/>
          </a:p>
        </p:txBody>
      </p:sp>
    </p:spTree>
    <p:extLst>
      <p:ext uri="{BB962C8B-B14F-4D97-AF65-F5344CB8AC3E}">
        <p14:creationId xmlns:p14="http://schemas.microsoft.com/office/powerpoint/2010/main" val="503322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the interviews, teachers reported that the research summaries included in the teacher notes of the </a:t>
            </a:r>
            <a:r>
              <a:rPr lang="en-GB" i="1" dirty="0" smtClean="0"/>
              <a:t>Best Evidence Science Teaching</a:t>
            </a:r>
            <a:r>
              <a:rPr lang="en-GB" dirty="0" smtClean="0"/>
              <a:t> resources had introduced</a:t>
            </a:r>
            <a:r>
              <a:rPr lang="en-GB" baseline="0" dirty="0" smtClean="0"/>
              <a:t> them to research and finding that they would not otherwise have know about. What they read often prompted them to make a change to a forthcoming lesson, in particular how they planned to sequence ideas, and the language, analogies and models they chose to describe key concepts – often they made changes to avoid setting up or reinforcing misconceptions.</a:t>
            </a:r>
          </a:p>
          <a:p>
            <a:endParaRPr lang="en-GB" baseline="0" dirty="0" smtClean="0"/>
          </a:p>
          <a:p>
            <a:r>
              <a:rPr lang="en-GB" dirty="0" smtClean="0"/>
              <a:t>In lessons, the researchers observed teachers using the BEST resources to develop practices in all seven of the areas identified in the EEF report.</a:t>
            </a:r>
          </a:p>
        </p:txBody>
      </p:sp>
      <p:sp>
        <p:nvSpPr>
          <p:cNvPr id="4" name="Slide Number Placeholder 3"/>
          <p:cNvSpPr>
            <a:spLocks noGrp="1"/>
          </p:cNvSpPr>
          <p:nvPr>
            <p:ph type="sldNum" sz="quarter" idx="10"/>
          </p:nvPr>
        </p:nvSpPr>
        <p:spPr/>
        <p:txBody>
          <a:bodyPr/>
          <a:lstStyle/>
          <a:p>
            <a:fld id="{0269A239-DF3A-4D0C-A85B-69FB5CB1A26C}" type="slidenum">
              <a:rPr lang="en-GB" smtClean="0"/>
              <a:pPr/>
              <a:t>23</a:t>
            </a:fld>
            <a:endParaRPr lang="en-GB"/>
          </a:p>
        </p:txBody>
      </p:sp>
    </p:spTree>
    <p:extLst>
      <p:ext uri="{BB962C8B-B14F-4D97-AF65-F5344CB8AC3E}">
        <p14:creationId xmlns:p14="http://schemas.microsoft.com/office/powerpoint/2010/main" val="2670808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Every one of the </a:t>
            </a:r>
            <a:r>
              <a:rPr lang="en-GB" i="1" dirty="0" smtClean="0"/>
              <a:t>Best</a:t>
            </a:r>
            <a:r>
              <a:rPr lang="en-GB" i="1" baseline="0" dirty="0" smtClean="0"/>
              <a:t> Evidence Science Teaching</a:t>
            </a:r>
            <a:r>
              <a:rPr lang="en-GB" baseline="0" dirty="0" smtClean="0"/>
              <a:t> </a:t>
            </a:r>
            <a:r>
              <a:rPr lang="en-GB" dirty="0" smtClean="0"/>
              <a:t>resources is provided with teacher notes that include a section called “What does the research say?”. That section provides a short summary of the underpinning research and useful teaching approaches. It’s usually just a couple of paragraphs, so it’s quick and easy to read – but gives a teacher insight into some research that they might not otherwise have seen.</a:t>
            </a: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It seems that this can function as a bitesize episode of self-directed professional development; it’s easily downloaded and quickly read, and gives teachers a new insight that can prompt them to make a small but potentially impactful change in their classroom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 paper</a:t>
            </a:r>
            <a:r>
              <a:rPr lang="en-GB" baseline="0" dirty="0" smtClean="0"/>
              <a:t> describing our findings was published in the December 2020 issue of </a:t>
            </a:r>
            <a:r>
              <a:rPr lang="en-GB" i="1" baseline="0" dirty="0" smtClean="0"/>
              <a:t>School Science Review</a:t>
            </a:r>
            <a:r>
              <a:rPr lang="en-GB" baseline="0" dirty="0" smtClean="0"/>
              <a:t>. Free access to the paper is available at:</a:t>
            </a:r>
          </a:p>
          <a:p>
            <a:pPr marL="0" marR="0" indent="0" algn="l" defTabSz="914400" rtl="0" eaLnBrk="1" fontAlgn="auto" latinLnBrk="0" hangingPunct="1">
              <a:lnSpc>
                <a:spcPct val="100000"/>
              </a:lnSpc>
              <a:spcBef>
                <a:spcPts val="0"/>
              </a:spcBef>
              <a:spcAft>
                <a:spcPts val="0"/>
              </a:spcAft>
              <a:buClrTx/>
              <a:buSzTx/>
              <a:buFontTx/>
              <a:buNone/>
              <a:tabLst/>
              <a:defRPr/>
            </a:pPr>
            <a:r>
              <a:rPr lang="en-GB" i="1" baseline="0" dirty="0" smtClean="0"/>
              <a:t>https://www.ase.org.uk/system/files/SSR_December_2020_055-063_Atkinson.pdf</a:t>
            </a:r>
            <a:endParaRPr lang="en-GB" i="1" dirty="0" smtClean="0"/>
          </a:p>
        </p:txBody>
      </p:sp>
      <p:sp>
        <p:nvSpPr>
          <p:cNvPr id="4" name="Slide Number Placeholder 3"/>
          <p:cNvSpPr>
            <a:spLocks noGrp="1"/>
          </p:cNvSpPr>
          <p:nvPr>
            <p:ph type="sldNum" sz="quarter" idx="10"/>
          </p:nvPr>
        </p:nvSpPr>
        <p:spPr/>
        <p:txBody>
          <a:bodyPr/>
          <a:lstStyle/>
          <a:p>
            <a:fld id="{0269A239-DF3A-4D0C-A85B-69FB5CB1A26C}" type="slidenum">
              <a:rPr lang="en-GB" smtClean="0"/>
              <a:pPr/>
              <a:t>24</a:t>
            </a:fld>
            <a:endParaRPr lang="en-GB"/>
          </a:p>
        </p:txBody>
      </p:sp>
    </p:spTree>
    <p:extLst>
      <p:ext uri="{BB962C8B-B14F-4D97-AF65-F5344CB8AC3E}">
        <p14:creationId xmlns:p14="http://schemas.microsoft.com/office/powerpoint/2010/main" val="20235882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Download all resources for FREE from: </a:t>
            </a:r>
            <a:r>
              <a:rPr lang="en-GB" b="1" baseline="0" dirty="0" smtClean="0"/>
              <a:t>www.BestEvidenceScienceTeaching.org</a:t>
            </a:r>
            <a:endParaRPr lang="en-GB" b="1" i="0" baseline="0" dirty="0" smtClean="0"/>
          </a:p>
          <a:p>
            <a:endParaRPr lang="en-GB" i="0" baseline="0" dirty="0" smtClean="0"/>
          </a:p>
          <a:p>
            <a:r>
              <a:rPr lang="en-GB" baseline="0" dirty="0" smtClean="0"/>
              <a:t>Follow </a:t>
            </a:r>
            <a:r>
              <a:rPr lang="en-GB" b="1" baseline="0" dirty="0" smtClean="0"/>
              <a:t>@</a:t>
            </a:r>
            <a:r>
              <a:rPr lang="en-GB" b="1" baseline="0" dirty="0" err="1" smtClean="0"/>
              <a:t>BestEvSciTeach</a:t>
            </a:r>
            <a:r>
              <a:rPr lang="en-GB" baseline="0" dirty="0" smtClean="0"/>
              <a:t> on Twitter for updates.</a:t>
            </a:r>
          </a:p>
        </p:txBody>
      </p:sp>
      <p:sp>
        <p:nvSpPr>
          <p:cNvPr id="4" name="Slide Number Placeholder 3"/>
          <p:cNvSpPr>
            <a:spLocks noGrp="1"/>
          </p:cNvSpPr>
          <p:nvPr>
            <p:ph type="sldNum" sz="quarter" idx="10"/>
          </p:nvPr>
        </p:nvSpPr>
        <p:spPr/>
        <p:txBody>
          <a:bodyPr/>
          <a:lstStyle/>
          <a:p>
            <a:fld id="{0269A239-DF3A-4D0C-A85B-69FB5CB1A26C}" type="slidenum">
              <a:rPr lang="en-GB" smtClean="0"/>
              <a:pPr/>
              <a:t>25</a:t>
            </a:fld>
            <a:endParaRPr lang="en-GB"/>
          </a:p>
        </p:txBody>
      </p:sp>
    </p:spTree>
    <p:extLst>
      <p:ext uri="{BB962C8B-B14F-4D97-AF65-F5344CB8AC3E}">
        <p14:creationId xmlns:p14="http://schemas.microsoft.com/office/powerpoint/2010/main" val="4196701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In a nutshell, the </a:t>
            </a:r>
            <a:r>
              <a:rPr lang="en-GB" i="1" baseline="0" dirty="0" smtClean="0"/>
              <a:t>Best Evidence Science Teaching</a:t>
            </a:r>
            <a:r>
              <a:rPr lang="en-GB" baseline="0" dirty="0" smtClean="0"/>
              <a:t> project provides a large collection of resources for science teachers, all developed from research evidence and all online, open access and completely </a:t>
            </a:r>
            <a:r>
              <a:rPr lang="en-GB" b="1" baseline="0" dirty="0" smtClean="0"/>
              <a:t>FREE</a:t>
            </a:r>
            <a:r>
              <a:rPr lang="en-GB" baseline="0" dirty="0" smtClean="0"/>
              <a:t> to use.</a:t>
            </a:r>
          </a:p>
          <a:p>
            <a:endParaRPr lang="en-GB" baseline="0" dirty="0" smtClean="0"/>
          </a:p>
          <a:p>
            <a:r>
              <a:rPr lang="en-GB" baseline="0" dirty="0" smtClean="0"/>
              <a:t>There is a vast body of published research into school students’ understanding of science, their preconceptions and common misunderstandings. We’re surveying that research literature systematically for </a:t>
            </a:r>
            <a:r>
              <a:rPr lang="en-GB" b="1" baseline="0" dirty="0" smtClean="0"/>
              <a:t>key concepts</a:t>
            </a:r>
            <a:r>
              <a:rPr lang="en-GB" baseline="0" dirty="0" smtClean="0"/>
              <a:t> taught in secondary school science, and turning it into a series of </a:t>
            </a:r>
            <a:r>
              <a:rPr lang="en-GB" b="1" baseline="0" dirty="0" smtClean="0"/>
              <a:t>diagnostic questions</a:t>
            </a:r>
            <a:r>
              <a:rPr lang="en-GB" baseline="0" dirty="0" smtClean="0"/>
              <a:t> – short, formative assessment items that teachers can use quickly and easily in lessons to collect evidence of what their students understand and – crucially – what preconceptions and misunderstandings they have.</a:t>
            </a:r>
          </a:p>
          <a:p>
            <a:endParaRPr lang="en-GB" baseline="0" dirty="0" smtClean="0"/>
          </a:p>
          <a:p>
            <a:r>
              <a:rPr lang="en-GB" baseline="0" dirty="0" smtClean="0"/>
              <a:t>Often the research will describe ways in which teachers could respond to and challenge these misunderstandings – for example through particular interventions and constructivist approaches that aim to move students’ thinking on towards the kind of scientific understanding we would wish them to have. We’ve used this research to develop </a:t>
            </a:r>
            <a:r>
              <a:rPr lang="en-GB" b="1" baseline="0" dirty="0" smtClean="0"/>
              <a:t>response activities</a:t>
            </a:r>
            <a:r>
              <a:rPr lang="en-GB" baseline="0" dirty="0" smtClean="0"/>
              <a:t>, paired up with the diagnostic questions.</a:t>
            </a:r>
          </a:p>
          <a:p>
            <a:endParaRPr lang="en-GB" baseline="0" dirty="0" smtClean="0"/>
          </a:p>
          <a:p>
            <a:r>
              <a:rPr lang="en-GB" baseline="0" dirty="0" smtClean="0"/>
              <a:t>And we’ve gone a little further than that. There’s a lot of research into learning progression and effective sequencing of ideas to help build understanding. So we’ve used that to develop a </a:t>
            </a:r>
            <a:r>
              <a:rPr lang="en-GB" b="1" baseline="0" dirty="0" smtClean="0"/>
              <a:t>progression toolkit</a:t>
            </a:r>
            <a:r>
              <a:rPr lang="en-GB" baseline="0" dirty="0" smtClean="0"/>
              <a:t> for each key concept, which sets out appropriate learning steps to help move students’ thinking on.</a:t>
            </a:r>
          </a:p>
          <a:p>
            <a:endParaRPr lang="en-GB" baseline="0" dirty="0" smtClean="0"/>
          </a:p>
          <a:p>
            <a:r>
              <a:rPr lang="en-GB" baseline="0" dirty="0" smtClean="0"/>
              <a:t>Our aim is to transform research evidence into practice, to help science teachers develop their evidence-based practices in the classroom. Ultimately we hope this will help teachers to help students develop better understanding of key concepts in science.</a:t>
            </a:r>
          </a:p>
        </p:txBody>
      </p:sp>
      <p:sp>
        <p:nvSpPr>
          <p:cNvPr id="4" name="Slide Number Placeholder 3"/>
          <p:cNvSpPr>
            <a:spLocks noGrp="1"/>
          </p:cNvSpPr>
          <p:nvPr>
            <p:ph type="sldNum" sz="quarter" idx="10"/>
          </p:nvPr>
        </p:nvSpPr>
        <p:spPr/>
        <p:txBody>
          <a:bodyPr/>
          <a:lstStyle/>
          <a:p>
            <a:fld id="{0269A239-DF3A-4D0C-A85B-69FB5CB1A26C}" type="slidenum">
              <a:rPr lang="en-GB" smtClean="0"/>
              <a:pPr/>
              <a:t>3</a:t>
            </a:fld>
            <a:endParaRPr lang="en-GB"/>
          </a:p>
        </p:txBody>
      </p:sp>
    </p:spTree>
    <p:extLst>
      <p:ext uri="{BB962C8B-B14F-4D97-AF65-F5344CB8AC3E}">
        <p14:creationId xmlns:p14="http://schemas.microsoft.com/office/powerpoint/2010/main" val="2181072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5"/>
          </p:nvPr>
        </p:nvSpPr>
        <p:spPr/>
        <p:txBody>
          <a:bodyPr/>
          <a:lstStyle/>
          <a:p>
            <a:fld id="{0269A239-DF3A-4D0C-A85B-69FB5CB1A26C}" type="slidenum">
              <a:rPr lang="en-GB" smtClean="0"/>
              <a:pPr/>
              <a:t>4</a:t>
            </a:fld>
            <a:endParaRPr lang="en-GB"/>
          </a:p>
        </p:txBody>
      </p:sp>
    </p:spTree>
    <p:extLst>
      <p:ext uri="{BB962C8B-B14F-4D97-AF65-F5344CB8AC3E}">
        <p14:creationId xmlns:p14="http://schemas.microsoft.com/office/powerpoint/2010/main" val="642740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we were developing </a:t>
            </a:r>
            <a:r>
              <a:rPr lang="en-GB" i="1" dirty="0" smtClean="0"/>
              <a:t>Best Evidence Science Teaching</a:t>
            </a:r>
            <a:r>
              <a:rPr lang="en-GB" dirty="0" smtClean="0"/>
              <a:t>, the UK’s Education</a:t>
            </a:r>
            <a:r>
              <a:rPr lang="en-GB" baseline="0" dirty="0" smtClean="0"/>
              <a:t> Endowment Foundation (EEF) was developing its </a:t>
            </a:r>
            <a:r>
              <a:rPr lang="en-GB" i="1" baseline="0" dirty="0" smtClean="0"/>
              <a:t>Improving Secondary Science</a:t>
            </a:r>
            <a:r>
              <a:rPr lang="en-GB" baseline="0" dirty="0" smtClean="0"/>
              <a:t> guidance report, published in 2018.</a:t>
            </a:r>
          </a:p>
          <a:p>
            <a:endParaRPr lang="en-GB" baseline="0" dirty="0" smtClean="0"/>
          </a:p>
          <a:p>
            <a:r>
              <a:rPr lang="en-GB" baseline="0" dirty="0" smtClean="0"/>
              <a:t>The report cites </a:t>
            </a:r>
            <a:r>
              <a:rPr lang="en-GB" i="1" dirty="0" smtClean="0"/>
              <a:t>Best Evidence Science Teaching</a:t>
            </a:r>
            <a:r>
              <a:rPr lang="en-GB" dirty="0" smtClean="0"/>
              <a:t> as a good source of diagnostic questions and a good source of activities that promote metacognitive talk and dialogue.</a:t>
            </a:r>
          </a:p>
        </p:txBody>
      </p:sp>
      <p:sp>
        <p:nvSpPr>
          <p:cNvPr id="4" name="Slide Number Placeholder 3"/>
          <p:cNvSpPr>
            <a:spLocks noGrp="1"/>
          </p:cNvSpPr>
          <p:nvPr>
            <p:ph type="sldNum" sz="quarter" idx="10"/>
          </p:nvPr>
        </p:nvSpPr>
        <p:spPr/>
        <p:txBody>
          <a:bodyPr/>
          <a:lstStyle/>
          <a:p>
            <a:fld id="{0269A239-DF3A-4D0C-A85B-69FB5CB1A26C}" type="slidenum">
              <a:rPr lang="en-GB" smtClean="0"/>
              <a:pPr/>
              <a:t>5</a:t>
            </a:fld>
            <a:endParaRPr lang="en-GB"/>
          </a:p>
        </p:txBody>
      </p:sp>
    </p:spTree>
    <p:extLst>
      <p:ext uri="{BB962C8B-B14F-4D97-AF65-F5344CB8AC3E}">
        <p14:creationId xmlns:p14="http://schemas.microsoft.com/office/powerpoint/2010/main" val="1690184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EEF report makes s</a:t>
            </a:r>
            <a:r>
              <a:rPr lang="en-GB" baseline="0" dirty="0" smtClean="0"/>
              <a:t>even main recommendations…</a:t>
            </a:r>
            <a:endParaRPr lang="en-GB" dirty="0" smtClean="0"/>
          </a:p>
          <a:p>
            <a:endParaRPr lang="en-GB" dirty="0" smtClean="0"/>
          </a:p>
          <a:p>
            <a:r>
              <a:rPr lang="en-GB" dirty="0" smtClean="0"/>
              <a:t>Or,</a:t>
            </a:r>
            <a:r>
              <a:rPr lang="en-GB" baseline="0" dirty="0" smtClean="0"/>
              <a:t> t</a:t>
            </a:r>
            <a:r>
              <a:rPr lang="en-GB" dirty="0" smtClean="0"/>
              <a:t>o</a:t>
            </a:r>
            <a:r>
              <a:rPr lang="en-GB" baseline="0" dirty="0" smtClean="0"/>
              <a:t> put it another way, t</a:t>
            </a:r>
            <a:r>
              <a:rPr lang="en-GB" dirty="0" smtClean="0"/>
              <a:t>he report identified seven main areas in which the development of evidence-based</a:t>
            </a:r>
            <a:r>
              <a:rPr lang="en-GB" baseline="0" dirty="0" smtClean="0"/>
              <a:t> approaches could help to improve the teaching and learning of secondary science. So these seven areas provide a framework that could help to focus efforts in developing evidence-based approaches in school.</a:t>
            </a:r>
            <a:endParaRPr lang="en-GB" dirty="0"/>
          </a:p>
        </p:txBody>
      </p:sp>
      <p:sp>
        <p:nvSpPr>
          <p:cNvPr id="4" name="Slide Number Placeholder 3"/>
          <p:cNvSpPr>
            <a:spLocks noGrp="1"/>
          </p:cNvSpPr>
          <p:nvPr>
            <p:ph type="sldNum" sz="quarter" idx="10"/>
          </p:nvPr>
        </p:nvSpPr>
        <p:spPr/>
        <p:txBody>
          <a:bodyPr/>
          <a:lstStyle/>
          <a:p>
            <a:fld id="{0269A239-DF3A-4D0C-A85B-69FB5CB1A26C}" type="slidenum">
              <a:rPr lang="en-GB" smtClean="0"/>
              <a:pPr/>
              <a:t>6</a:t>
            </a:fld>
            <a:endParaRPr lang="en-GB"/>
          </a:p>
        </p:txBody>
      </p:sp>
    </p:spTree>
    <p:extLst>
      <p:ext uri="{BB962C8B-B14F-4D97-AF65-F5344CB8AC3E}">
        <p14:creationId xmlns:p14="http://schemas.microsoft.com/office/powerpoint/2010/main" val="3945087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We’ve produced this poster that suggests</a:t>
            </a:r>
            <a:r>
              <a:rPr lang="en-GB" baseline="0" dirty="0" smtClean="0"/>
              <a:t> how the </a:t>
            </a:r>
            <a:r>
              <a:rPr lang="en-GB" i="1" baseline="0" dirty="0" smtClean="0"/>
              <a:t>Best Evidence Science Teaching</a:t>
            </a:r>
            <a:r>
              <a:rPr lang="en-GB" baseline="0" dirty="0" smtClean="0"/>
              <a:t> resources can help teachers to develop research evidence-informed approaches in the seven main areas identified in the EEF report.</a:t>
            </a:r>
          </a:p>
          <a:p>
            <a:endParaRPr lang="en-GB" baseline="0" dirty="0" smtClean="0"/>
          </a:p>
          <a:p>
            <a:r>
              <a:rPr lang="en-GB" baseline="0" dirty="0" smtClean="0"/>
              <a:t>We would never claim that </a:t>
            </a:r>
            <a:r>
              <a:rPr lang="en-GB" i="1" baseline="0" dirty="0" smtClean="0"/>
              <a:t>Best Evidence Science Teaching</a:t>
            </a:r>
            <a:r>
              <a:rPr lang="en-GB" baseline="0" dirty="0" smtClean="0"/>
              <a:t> is a quick fix to meeting the EEF’s recommendations, or to developing evidence-based practises in classrooms, but we do think the research-informed resources we’ve developed can be a useful tool for teachers in working towards this.</a:t>
            </a:r>
          </a:p>
        </p:txBody>
      </p:sp>
      <p:sp>
        <p:nvSpPr>
          <p:cNvPr id="4" name="Slide Number Placeholder 3"/>
          <p:cNvSpPr>
            <a:spLocks noGrp="1"/>
          </p:cNvSpPr>
          <p:nvPr>
            <p:ph type="sldNum" sz="quarter" idx="10"/>
          </p:nvPr>
        </p:nvSpPr>
        <p:spPr/>
        <p:txBody>
          <a:bodyPr/>
          <a:lstStyle/>
          <a:p>
            <a:fld id="{0269A239-DF3A-4D0C-A85B-69FB5CB1A26C}" type="slidenum">
              <a:rPr lang="en-GB" smtClean="0"/>
              <a:pPr/>
              <a:t>7</a:t>
            </a:fld>
            <a:endParaRPr lang="en-GB"/>
          </a:p>
        </p:txBody>
      </p:sp>
    </p:spTree>
    <p:extLst>
      <p:ext uri="{BB962C8B-B14F-4D97-AF65-F5344CB8AC3E}">
        <p14:creationId xmlns:p14="http://schemas.microsoft.com/office/powerpoint/2010/main" val="1542275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69A239-DF3A-4D0C-A85B-69FB5CB1A26C}" type="slidenum">
              <a:rPr lang="en-GB" smtClean="0"/>
              <a:pPr/>
              <a:t>8</a:t>
            </a:fld>
            <a:endParaRPr lang="en-GB"/>
          </a:p>
        </p:txBody>
      </p:sp>
    </p:spTree>
    <p:extLst>
      <p:ext uri="{BB962C8B-B14F-4D97-AF65-F5344CB8AC3E}">
        <p14:creationId xmlns:p14="http://schemas.microsoft.com/office/powerpoint/2010/main" val="1264583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This is one example of a </a:t>
            </a:r>
            <a:r>
              <a:rPr lang="en-GB" b="1" baseline="0" dirty="0" smtClean="0"/>
              <a:t>diagnostic question</a:t>
            </a:r>
            <a:r>
              <a:rPr lang="en-GB" baseline="0" dirty="0" smtClean="0"/>
              <a:t>, taken from the hundreds of resources published as part of the </a:t>
            </a:r>
            <a:r>
              <a:rPr lang="en-GB" i="1" baseline="0" dirty="0" smtClean="0"/>
              <a:t>Best Evidence Science Teaching</a:t>
            </a:r>
            <a:r>
              <a:rPr lang="en-GB" baseline="0" dirty="0" smtClean="0"/>
              <a:t> collection. It’s aimed at lower secondary school students (age 11-14). It assesses understanding of the key concept that muscles are an essential part of organ systems.</a:t>
            </a:r>
          </a:p>
          <a:p>
            <a:endParaRPr lang="en-GB" baseline="0" dirty="0" smtClean="0"/>
          </a:p>
          <a:p>
            <a:r>
              <a:rPr lang="en-GB" baseline="0" dirty="0" smtClean="0"/>
              <a:t>The best answer is B – contracting muscles (a.k.a. peristalsis) is what is principally responsible for moving food through the digestive system. The other options, or ‘distracters’ as well call them, are misunderstandings that have been reported in the research literature as being common misunderstandings in children of lower secondary age.</a:t>
            </a:r>
          </a:p>
        </p:txBody>
      </p:sp>
      <p:sp>
        <p:nvSpPr>
          <p:cNvPr id="4" name="Slide Number Placeholder 3"/>
          <p:cNvSpPr>
            <a:spLocks noGrp="1"/>
          </p:cNvSpPr>
          <p:nvPr>
            <p:ph type="sldNum" sz="quarter" idx="10"/>
          </p:nvPr>
        </p:nvSpPr>
        <p:spPr/>
        <p:txBody>
          <a:bodyPr/>
          <a:lstStyle/>
          <a:p>
            <a:fld id="{0269A239-DF3A-4D0C-A85B-69FB5CB1A26C}" type="slidenum">
              <a:rPr lang="en-GB" smtClean="0"/>
              <a:pPr/>
              <a:t>9</a:t>
            </a:fld>
            <a:endParaRPr lang="en-GB"/>
          </a:p>
        </p:txBody>
      </p:sp>
    </p:spTree>
    <p:extLst>
      <p:ext uri="{BB962C8B-B14F-4D97-AF65-F5344CB8AC3E}">
        <p14:creationId xmlns:p14="http://schemas.microsoft.com/office/powerpoint/2010/main" val="3854004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2364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E2C018D-E4DF-4B56-8070-346802205D32}" type="datetimeFigureOut">
              <a:rPr lang="en-GB" smtClean="0"/>
              <a:pPr/>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840C04-75AA-42A5-9111-52E1A836C88A}" type="slidenum">
              <a:rPr lang="en-GB" smtClean="0"/>
              <a:pPr/>
              <a:t>‹#›</a:t>
            </a:fld>
            <a:endParaRPr lang="en-GB"/>
          </a:p>
        </p:txBody>
      </p:sp>
    </p:spTree>
    <p:extLst>
      <p:ext uri="{BB962C8B-B14F-4D97-AF65-F5344CB8AC3E}">
        <p14:creationId xmlns:p14="http://schemas.microsoft.com/office/powerpoint/2010/main" val="570197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2C018D-E4DF-4B56-8070-346802205D32}" type="datetimeFigureOut">
              <a:rPr lang="en-GB" smtClean="0"/>
              <a:pPr/>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840C04-75AA-42A5-9111-52E1A836C88A}" type="slidenum">
              <a:rPr lang="en-GB" smtClean="0"/>
              <a:pPr/>
              <a:t>‹#›</a:t>
            </a:fld>
            <a:endParaRPr lang="en-GB"/>
          </a:p>
        </p:txBody>
      </p:sp>
    </p:spTree>
    <p:extLst>
      <p:ext uri="{BB962C8B-B14F-4D97-AF65-F5344CB8AC3E}">
        <p14:creationId xmlns:p14="http://schemas.microsoft.com/office/powerpoint/2010/main" val="3933051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2C018D-E4DF-4B56-8070-346802205D32}" type="datetimeFigureOut">
              <a:rPr lang="en-GB" smtClean="0"/>
              <a:pPr/>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840C04-75AA-42A5-9111-52E1A836C88A}" type="slidenum">
              <a:rPr lang="en-GB" smtClean="0"/>
              <a:pPr/>
              <a:t>‹#›</a:t>
            </a:fld>
            <a:endParaRPr lang="en-GB"/>
          </a:p>
        </p:txBody>
      </p:sp>
    </p:spTree>
    <p:extLst>
      <p:ext uri="{BB962C8B-B14F-4D97-AF65-F5344CB8AC3E}">
        <p14:creationId xmlns:p14="http://schemas.microsoft.com/office/powerpoint/2010/main" val="3232815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p:cNvSpPr/>
          <p:nvPr userDrawn="1"/>
        </p:nvSpPr>
        <p:spPr>
          <a:xfrm>
            <a:off x="0" y="6409944"/>
            <a:ext cx="9144000" cy="44805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0" y="0"/>
            <a:ext cx="9144000" cy="82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04" y="6486362"/>
            <a:ext cx="825169" cy="32399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41958" y="6471972"/>
            <a:ext cx="1890658" cy="324000"/>
          </a:xfrm>
          <a:prstGeom prst="rect">
            <a:avLst/>
          </a:prstGeom>
        </p:spPr>
      </p:pic>
      <p:sp>
        <p:nvSpPr>
          <p:cNvPr id="2" name="Title 1"/>
          <p:cNvSpPr>
            <a:spLocks noGrp="1"/>
          </p:cNvSpPr>
          <p:nvPr>
            <p:ph type="title"/>
          </p:nvPr>
        </p:nvSpPr>
        <p:spPr>
          <a:xfrm>
            <a:off x="448056" y="0"/>
            <a:ext cx="8247888" cy="828000"/>
          </a:xfrm>
        </p:spPr>
        <p:txBody>
          <a:bodyPr>
            <a:normAutofit/>
          </a:bodyPr>
          <a:lstStyle>
            <a:lvl1pPr algn="l">
              <a:defRPr sz="3600">
                <a:solidFill>
                  <a:srgbClr val="23647F"/>
                </a:solidFill>
                <a:latin typeface="Calibri Light" panose="020F0302020204030204" pitchFamily="34" charset="0"/>
                <a:cs typeface="Calibri Light" panose="020F030202020403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2C018D-E4DF-4B56-8070-346802205D32}" type="datetimeFigureOut">
              <a:rPr lang="en-GB" smtClean="0"/>
              <a:pPr/>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840C04-75AA-42A5-9111-52E1A836C88A}" type="slidenum">
              <a:rPr lang="en-GB" smtClean="0"/>
              <a:pPr/>
              <a:t>‹#›</a:t>
            </a:fld>
            <a:endParaRPr lang="en-GB"/>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82331" y="6435972"/>
            <a:ext cx="953413" cy="396000"/>
          </a:xfrm>
          <a:prstGeom prst="rect">
            <a:avLst/>
          </a:prstGeom>
        </p:spPr>
      </p:pic>
    </p:spTree>
    <p:extLst>
      <p:ext uri="{BB962C8B-B14F-4D97-AF65-F5344CB8AC3E}">
        <p14:creationId xmlns:p14="http://schemas.microsoft.com/office/powerpoint/2010/main" val="285621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6409944"/>
            <a:ext cx="9144000" cy="44805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04" y="6486362"/>
            <a:ext cx="825169" cy="323999"/>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41958" y="6471972"/>
            <a:ext cx="1890658" cy="324000"/>
          </a:xfrm>
          <a:prstGeom prst="rect">
            <a:avLst/>
          </a:prstGeom>
        </p:spPr>
      </p:pic>
      <p:sp>
        <p:nvSpPr>
          <p:cNvPr id="2" name="Title 1"/>
          <p:cNvSpPr>
            <a:spLocks noGrp="1"/>
          </p:cNvSpPr>
          <p:nvPr>
            <p:ph type="title"/>
          </p:nvPr>
        </p:nvSpPr>
        <p:spPr>
          <a:xfrm>
            <a:off x="685800" y="2660650"/>
            <a:ext cx="7772400" cy="695198"/>
          </a:xfrm>
        </p:spPr>
        <p:txBody>
          <a:bodyPr anchor="t"/>
          <a:lstStyle>
            <a:lvl1pPr algn="ctr">
              <a:defRPr sz="4000" b="1" cap="all">
                <a:solidFill>
                  <a:srgbClr val="23647F"/>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685800" y="3363913"/>
            <a:ext cx="7772400" cy="522287"/>
          </a:xfrm>
        </p:spPr>
        <p:txBody>
          <a:bodyPr anchor="t" anchorCtr="0"/>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E2C018D-E4DF-4B56-8070-346802205D32}" type="datetimeFigureOut">
              <a:rPr lang="en-GB" smtClean="0"/>
              <a:pPr/>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840C04-75AA-42A5-9111-52E1A836C88A}" type="slidenum">
              <a:rPr lang="en-GB" smtClean="0"/>
              <a:pPr/>
              <a:t>‹#›</a:t>
            </a:fld>
            <a:endParaRPr lang="en-GB"/>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82331" y="6435972"/>
            <a:ext cx="953413" cy="396000"/>
          </a:xfrm>
          <a:prstGeom prst="rect">
            <a:avLst/>
          </a:prstGeom>
        </p:spPr>
      </p:pic>
    </p:spTree>
    <p:extLst>
      <p:ext uri="{BB962C8B-B14F-4D97-AF65-F5344CB8AC3E}">
        <p14:creationId xmlns:p14="http://schemas.microsoft.com/office/powerpoint/2010/main" val="3826492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p:cNvSpPr/>
          <p:nvPr userDrawn="1"/>
        </p:nvSpPr>
        <p:spPr>
          <a:xfrm>
            <a:off x="0" y="6409944"/>
            <a:ext cx="9144000" cy="44805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04" y="6486362"/>
            <a:ext cx="825169" cy="323999"/>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41958" y="6471972"/>
            <a:ext cx="1890658" cy="324000"/>
          </a:xfrm>
          <a:prstGeom prst="rect">
            <a:avLst/>
          </a:prstGeom>
        </p:spPr>
      </p:pic>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E2C018D-E4DF-4B56-8070-346802205D32}" type="datetimeFigureOut">
              <a:rPr lang="en-GB" smtClean="0"/>
              <a:pPr/>
              <a:t>20/02/2021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840C04-75AA-42A5-9111-52E1A836C88A}" type="slidenum">
              <a:rPr lang="en-GB" smtClean="0"/>
              <a:pPr/>
              <a:t>‹#›</a:t>
            </a:fld>
            <a:endParaRPr lang="en-GB"/>
          </a:p>
        </p:txBody>
      </p:sp>
      <p:sp>
        <p:nvSpPr>
          <p:cNvPr id="17" name="Rectangle 16"/>
          <p:cNvSpPr/>
          <p:nvPr userDrawn="1"/>
        </p:nvSpPr>
        <p:spPr>
          <a:xfrm>
            <a:off x="0" y="0"/>
            <a:ext cx="9144000" cy="82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p:cNvSpPr>
            <a:spLocks noGrp="1"/>
          </p:cNvSpPr>
          <p:nvPr>
            <p:ph type="title"/>
          </p:nvPr>
        </p:nvSpPr>
        <p:spPr>
          <a:xfrm>
            <a:off x="448056" y="0"/>
            <a:ext cx="8247888" cy="828000"/>
          </a:xfrm>
        </p:spPr>
        <p:txBody>
          <a:bodyPr>
            <a:normAutofit/>
          </a:bodyPr>
          <a:lstStyle>
            <a:lvl1pPr algn="l">
              <a:defRPr sz="3600">
                <a:solidFill>
                  <a:srgbClr val="23647F"/>
                </a:solidFill>
                <a:latin typeface="Calibri Light" panose="020F0302020204030204" pitchFamily="34" charset="0"/>
                <a:cs typeface="Calibri Light" panose="020F0302020204030204" pitchFamily="34" charset="0"/>
              </a:defRPr>
            </a:lvl1pPr>
          </a:lstStyle>
          <a:p>
            <a:r>
              <a:rPr lang="en-US" dirty="0"/>
              <a:t>Click to edit Master title style</a:t>
            </a:r>
            <a:endParaRPr lang="en-GB" dirty="0"/>
          </a:p>
        </p:txBody>
      </p:sp>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82331" y="6435972"/>
            <a:ext cx="953413" cy="396000"/>
          </a:xfrm>
          <a:prstGeom prst="rect">
            <a:avLst/>
          </a:prstGeom>
        </p:spPr>
      </p:pic>
    </p:spTree>
    <p:extLst>
      <p:ext uri="{BB962C8B-B14F-4D97-AF65-F5344CB8AC3E}">
        <p14:creationId xmlns:p14="http://schemas.microsoft.com/office/powerpoint/2010/main" val="1624706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Rectangle 13"/>
          <p:cNvSpPr/>
          <p:nvPr userDrawn="1"/>
        </p:nvSpPr>
        <p:spPr>
          <a:xfrm>
            <a:off x="0" y="6409944"/>
            <a:ext cx="9144000" cy="44805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04" y="6486362"/>
            <a:ext cx="825169" cy="323999"/>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41958" y="6471972"/>
            <a:ext cx="1890658" cy="324000"/>
          </a:xfrm>
          <a:prstGeom prst="rect">
            <a:avLst/>
          </a:prstGeom>
        </p:spPr>
      </p:pic>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E2C018D-E4DF-4B56-8070-346802205D32}" type="datetimeFigureOut">
              <a:rPr lang="en-GB" smtClean="0"/>
              <a:pPr/>
              <a:t>20/02/2021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9840C04-75AA-42A5-9111-52E1A836C88A}" type="slidenum">
              <a:rPr lang="en-GB" smtClean="0"/>
              <a:pPr/>
              <a:t>‹#›</a:t>
            </a:fld>
            <a:endParaRPr lang="en-GB"/>
          </a:p>
        </p:txBody>
      </p:sp>
      <p:sp>
        <p:nvSpPr>
          <p:cNvPr id="19" name="Rectangle 18"/>
          <p:cNvSpPr/>
          <p:nvPr userDrawn="1"/>
        </p:nvSpPr>
        <p:spPr>
          <a:xfrm>
            <a:off x="0" y="0"/>
            <a:ext cx="9144000" cy="82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1"/>
          <p:cNvSpPr>
            <a:spLocks noGrp="1"/>
          </p:cNvSpPr>
          <p:nvPr>
            <p:ph type="title"/>
          </p:nvPr>
        </p:nvSpPr>
        <p:spPr>
          <a:xfrm>
            <a:off x="448056" y="0"/>
            <a:ext cx="8247888" cy="828000"/>
          </a:xfrm>
        </p:spPr>
        <p:txBody>
          <a:bodyPr>
            <a:normAutofit/>
          </a:bodyPr>
          <a:lstStyle>
            <a:lvl1pPr algn="l">
              <a:defRPr sz="3600">
                <a:solidFill>
                  <a:srgbClr val="23647F"/>
                </a:solidFill>
                <a:latin typeface="Calibri Light" panose="020F0302020204030204" pitchFamily="34" charset="0"/>
                <a:cs typeface="Calibri Light" panose="020F0302020204030204" pitchFamily="34" charset="0"/>
              </a:defRPr>
            </a:lvl1pPr>
          </a:lstStyle>
          <a:p>
            <a:r>
              <a:rPr lang="en-US" dirty="0"/>
              <a:t>Click to edit Master title style</a:t>
            </a:r>
            <a:endParaRPr lang="en-GB" dirty="0"/>
          </a:p>
        </p:txBody>
      </p:sp>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82331" y="6435972"/>
            <a:ext cx="953413" cy="396000"/>
          </a:xfrm>
          <a:prstGeom prst="rect">
            <a:avLst/>
          </a:prstGeom>
        </p:spPr>
      </p:pic>
    </p:spTree>
    <p:extLst>
      <p:ext uri="{BB962C8B-B14F-4D97-AF65-F5344CB8AC3E}">
        <p14:creationId xmlns:p14="http://schemas.microsoft.com/office/powerpoint/2010/main" val="564344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Rectangle 9"/>
          <p:cNvSpPr/>
          <p:nvPr userDrawn="1"/>
        </p:nvSpPr>
        <p:spPr>
          <a:xfrm>
            <a:off x="0" y="6409944"/>
            <a:ext cx="9144000" cy="44805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04" y="6486362"/>
            <a:ext cx="825169" cy="323999"/>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41958" y="6471972"/>
            <a:ext cx="1890658" cy="324000"/>
          </a:xfrm>
          <a:prstGeom prst="rect">
            <a:avLst/>
          </a:prstGeom>
        </p:spPr>
      </p:pic>
      <p:sp>
        <p:nvSpPr>
          <p:cNvPr id="3" name="Date Placeholder 2"/>
          <p:cNvSpPr>
            <a:spLocks noGrp="1"/>
          </p:cNvSpPr>
          <p:nvPr>
            <p:ph type="dt" sz="half" idx="10"/>
          </p:nvPr>
        </p:nvSpPr>
        <p:spPr/>
        <p:txBody>
          <a:bodyPr/>
          <a:lstStyle/>
          <a:p>
            <a:fld id="{DE2C018D-E4DF-4B56-8070-346802205D32}" type="datetimeFigureOut">
              <a:rPr lang="en-GB" smtClean="0"/>
              <a:pPr/>
              <a:t>20/02/2021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840C04-75AA-42A5-9111-52E1A836C88A}" type="slidenum">
              <a:rPr lang="en-GB" smtClean="0"/>
              <a:pPr/>
              <a:t>‹#›</a:t>
            </a:fld>
            <a:endParaRPr lang="en-GB"/>
          </a:p>
        </p:txBody>
      </p:sp>
      <p:sp>
        <p:nvSpPr>
          <p:cNvPr id="15" name="Rectangle 14"/>
          <p:cNvSpPr/>
          <p:nvPr userDrawn="1"/>
        </p:nvSpPr>
        <p:spPr>
          <a:xfrm>
            <a:off x="0" y="0"/>
            <a:ext cx="9144000" cy="82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1"/>
          <p:cNvSpPr>
            <a:spLocks noGrp="1"/>
          </p:cNvSpPr>
          <p:nvPr>
            <p:ph type="title"/>
          </p:nvPr>
        </p:nvSpPr>
        <p:spPr>
          <a:xfrm>
            <a:off x="448056" y="0"/>
            <a:ext cx="8247888" cy="828000"/>
          </a:xfrm>
        </p:spPr>
        <p:txBody>
          <a:bodyPr>
            <a:normAutofit/>
          </a:bodyPr>
          <a:lstStyle>
            <a:lvl1pPr algn="l">
              <a:defRPr sz="3600">
                <a:solidFill>
                  <a:srgbClr val="23647F"/>
                </a:solidFill>
                <a:latin typeface="Calibri Light" panose="020F0302020204030204" pitchFamily="34" charset="0"/>
                <a:cs typeface="Calibri Light" panose="020F0302020204030204" pitchFamily="34" charset="0"/>
              </a:defRPr>
            </a:lvl1pPr>
          </a:lstStyle>
          <a:p>
            <a:r>
              <a:rPr lang="en-US" dirty="0"/>
              <a:t>Click to edit Master title style</a:t>
            </a:r>
            <a:endParaRPr lang="en-GB" dirty="0"/>
          </a:p>
        </p:txBody>
      </p:sp>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82331" y="6435972"/>
            <a:ext cx="953413" cy="396000"/>
          </a:xfrm>
          <a:prstGeom prst="rect">
            <a:avLst/>
          </a:prstGeom>
        </p:spPr>
      </p:pic>
    </p:spTree>
    <p:extLst>
      <p:ext uri="{BB962C8B-B14F-4D97-AF65-F5344CB8AC3E}">
        <p14:creationId xmlns:p14="http://schemas.microsoft.com/office/powerpoint/2010/main" val="3883538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C018D-E4DF-4B56-8070-346802205D32}" type="datetimeFigureOut">
              <a:rPr lang="en-GB" smtClean="0"/>
              <a:pPr/>
              <a:t>20/02/2021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9840C04-75AA-42A5-9111-52E1A836C88A}" type="slidenum">
              <a:rPr lang="en-GB" smtClean="0"/>
              <a:pPr/>
              <a:t>‹#›</a:t>
            </a:fld>
            <a:endParaRPr lang="en-GB"/>
          </a:p>
        </p:txBody>
      </p:sp>
    </p:spTree>
    <p:extLst>
      <p:ext uri="{BB962C8B-B14F-4D97-AF65-F5344CB8AC3E}">
        <p14:creationId xmlns:p14="http://schemas.microsoft.com/office/powerpoint/2010/main" val="3840965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0" y="6409944"/>
            <a:ext cx="9144000" cy="44805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04" y="6486362"/>
            <a:ext cx="825169" cy="323999"/>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41958" y="6471972"/>
            <a:ext cx="1890658" cy="324000"/>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solidFill>
                  <a:srgbClr val="23647F"/>
                </a:solidFill>
              </a:defRPr>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2C018D-E4DF-4B56-8070-346802205D32}" type="datetimeFigureOut">
              <a:rPr lang="en-GB" smtClean="0"/>
              <a:pPr/>
              <a:t>20/02/2021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840C04-75AA-42A5-9111-52E1A836C88A}" type="slidenum">
              <a:rPr lang="en-GB" smtClean="0"/>
              <a:pPr/>
              <a:t>‹#›</a:t>
            </a:fld>
            <a:endParaRPr lang="en-GB"/>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82331" y="6435972"/>
            <a:ext cx="953413" cy="396000"/>
          </a:xfrm>
          <a:prstGeom prst="rect">
            <a:avLst/>
          </a:prstGeom>
        </p:spPr>
      </p:pic>
    </p:spTree>
    <p:extLst>
      <p:ext uri="{BB962C8B-B14F-4D97-AF65-F5344CB8AC3E}">
        <p14:creationId xmlns:p14="http://schemas.microsoft.com/office/powerpoint/2010/main" val="1000379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6409944"/>
            <a:ext cx="9144000" cy="44805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04" y="6486362"/>
            <a:ext cx="825169" cy="323999"/>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41958" y="6471972"/>
            <a:ext cx="1890658" cy="324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solidFill>
                  <a:srgbClr val="23647F"/>
                </a:solidFill>
              </a:defRPr>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2C018D-E4DF-4B56-8070-346802205D32}" type="datetimeFigureOut">
              <a:rPr lang="en-GB" smtClean="0"/>
              <a:pPr/>
              <a:t>20/02/2021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840C04-75AA-42A5-9111-52E1A836C88A}" type="slidenum">
              <a:rPr lang="en-GB" smtClean="0"/>
              <a:pPr/>
              <a:t>‹#›</a:t>
            </a:fld>
            <a:endParaRPr lang="en-GB"/>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82331" y="6435972"/>
            <a:ext cx="953413" cy="396000"/>
          </a:xfrm>
          <a:prstGeom prst="rect">
            <a:avLst/>
          </a:prstGeom>
        </p:spPr>
      </p:pic>
    </p:spTree>
    <p:extLst>
      <p:ext uri="{BB962C8B-B14F-4D97-AF65-F5344CB8AC3E}">
        <p14:creationId xmlns:p14="http://schemas.microsoft.com/office/powerpoint/2010/main" val="12935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8056" y="0"/>
            <a:ext cx="8247888" cy="978408"/>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289304"/>
            <a:ext cx="8229600" cy="48368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2C018D-E4DF-4B56-8070-346802205D32}" type="datetimeFigureOut">
              <a:rPr lang="en-GB" smtClean="0"/>
              <a:pPr/>
              <a:t>20/02/2021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840C04-75AA-42A5-9111-52E1A836C88A}" type="slidenum">
              <a:rPr lang="en-GB" smtClean="0"/>
              <a:pPr/>
              <a:t>‹#›</a:t>
            </a:fld>
            <a:endParaRPr lang="en-GB"/>
          </a:p>
        </p:txBody>
      </p:sp>
    </p:spTree>
    <p:extLst>
      <p:ext uri="{BB962C8B-B14F-4D97-AF65-F5344CB8AC3E}">
        <p14:creationId xmlns:p14="http://schemas.microsoft.com/office/powerpoint/2010/main" val="2243632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3647F"/>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3647F"/>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6.png"/><Relationship Id="rId5" Type="http://schemas.openxmlformats.org/officeDocument/2006/relationships/oleObject" Target="../embeddings/oleObject1.bin"/><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6.png"/><Relationship Id="rId5" Type="http://schemas.openxmlformats.org/officeDocument/2006/relationships/oleObject" Target="../embeddings/oleObject2.bin"/><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6.pn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4.png"/><Relationship Id="rId5" Type="http://schemas.openxmlformats.org/officeDocument/2006/relationships/image" Target="../media/image13.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 Id="rId1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ubtitle 2"/>
          <p:cNvSpPr txBox="1">
            <a:spLocks/>
          </p:cNvSpPr>
          <p:nvPr/>
        </p:nvSpPr>
        <p:spPr>
          <a:xfrm>
            <a:off x="4089401" y="4095288"/>
            <a:ext cx="4497610" cy="1554272"/>
          </a:xfrm>
          <a:prstGeom prst="rect">
            <a:avLst/>
          </a:prstGeom>
        </p:spPr>
        <p:txBody>
          <a:bodyPr vert="horz" wrap="square" lIns="0" tIns="0" rIns="0" bIns="0" rtlCol="0">
            <a:spAutoFit/>
          </a:bodyPr>
          <a:lstStyle/>
          <a:p>
            <a:pPr algn="r"/>
            <a:endParaRPr lang="en-GB" sz="2000" dirty="0" smtClean="0">
              <a:solidFill>
                <a:srgbClr val="595959"/>
              </a:solidFill>
              <a:latin typeface="Calibri" panose="020F0502020204030204" pitchFamily="34" charset="0"/>
              <a:ea typeface="Times New Roman" panose="02020603050405020304" pitchFamily="18" charset="0"/>
              <a:cs typeface="Times New Roman" panose="02020603050405020304" pitchFamily="18" charset="0"/>
            </a:endParaRPr>
          </a:p>
          <a:p>
            <a:pPr algn="r"/>
            <a:endParaRPr lang="en-GB" sz="2400" i="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endParaRPr>
          </a:p>
          <a:p>
            <a:pPr algn="r"/>
            <a:endParaRPr lang="en-GB" sz="12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endParaRPr>
          </a:p>
          <a:p>
            <a:pPr algn="r">
              <a:spcAft>
                <a:spcPts val="600"/>
              </a:spcAft>
            </a:pPr>
            <a:r>
              <a:rPr lang="en-GB" sz="2000" b="1" dirty="0">
                <a:solidFill>
                  <a:srgbClr val="006580"/>
                </a:solidFill>
                <a:latin typeface="Calibri" panose="020F0502020204030204" pitchFamily="34" charset="0"/>
                <a:ea typeface="Times New Roman" panose="02020603050405020304" pitchFamily="18" charset="0"/>
                <a:cs typeface="Times New Roman" panose="02020603050405020304" pitchFamily="18" charset="0"/>
              </a:rPr>
              <a:t>@</a:t>
            </a:r>
            <a:r>
              <a:rPr lang="en-GB" sz="2000" b="1" dirty="0" err="1" smtClean="0">
                <a:solidFill>
                  <a:srgbClr val="006580"/>
                </a:solidFill>
                <a:latin typeface="Calibri" panose="020F0502020204030204" pitchFamily="34" charset="0"/>
                <a:ea typeface="Times New Roman" panose="02020603050405020304" pitchFamily="18" charset="0"/>
                <a:cs typeface="Times New Roman" panose="02020603050405020304" pitchFamily="18" charset="0"/>
              </a:rPr>
              <a:t>BestEvSciTeach</a:t>
            </a:r>
            <a:endParaRPr lang="en-GB" sz="2000" b="1" dirty="0" smtClean="0">
              <a:solidFill>
                <a:srgbClr val="006580"/>
              </a:solidFill>
              <a:latin typeface="Calibri" panose="020F0502020204030204" pitchFamily="34" charset="0"/>
              <a:ea typeface="Times New Roman" panose="02020603050405020304" pitchFamily="18" charset="0"/>
              <a:cs typeface="Times New Roman" panose="02020603050405020304" pitchFamily="18" charset="0"/>
            </a:endParaRPr>
          </a:p>
          <a:p>
            <a:pPr algn="r"/>
            <a:r>
              <a:rPr lang="en-GB" sz="2000" b="1" dirty="0">
                <a:latin typeface="Calibri" panose="020F0502020204030204" pitchFamily="34" charset="0"/>
                <a:ea typeface="Times New Roman" panose="02020603050405020304" pitchFamily="18" charset="0"/>
                <a:cs typeface="Times New Roman" panose="02020603050405020304" pitchFamily="18" charset="0"/>
              </a:rPr>
              <a:t>www.BestEvidenceScienceTeaching.org</a:t>
            </a: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9125" y="6245586"/>
            <a:ext cx="1279941" cy="539328"/>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712" y="6299340"/>
            <a:ext cx="1125703" cy="431821"/>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612" y="6335250"/>
            <a:ext cx="2100732" cy="360000"/>
          </a:xfrm>
          <a:prstGeom prst="rect">
            <a:avLst/>
          </a:prstGeom>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38776" y="6290595"/>
            <a:ext cx="1050326" cy="449310"/>
          </a:xfrm>
          <a:prstGeom prst="rect">
            <a:avLst/>
          </a:prstGeom>
        </p:spPr>
      </p:pic>
      <p:sp>
        <p:nvSpPr>
          <p:cNvPr id="13" name="Subtitle 2"/>
          <p:cNvSpPr txBox="1">
            <a:spLocks/>
          </p:cNvSpPr>
          <p:nvPr/>
        </p:nvSpPr>
        <p:spPr>
          <a:xfrm>
            <a:off x="7249868" y="1189407"/>
            <a:ext cx="1952747" cy="1692771"/>
          </a:xfrm>
          <a:prstGeom prst="rect">
            <a:avLst/>
          </a:prstGeom>
        </p:spPr>
        <p:txBody>
          <a:bodyPr vert="horz" wrap="square" lIns="0" tIns="0" rIns="0" bIns="0" rtlCol="0" anchor="ctr" anchorCtr="0">
            <a:spAutoFit/>
          </a:bodyPr>
          <a:lstStyle/>
          <a:p>
            <a:pPr algn="ctr"/>
            <a:r>
              <a:rPr lang="en-GB" sz="11000" dirty="0" smtClean="0">
                <a:solidFill>
                  <a:schemeClr val="bg1">
                    <a:lumMod val="85000"/>
                  </a:schemeClr>
                </a:solidFill>
                <a:latin typeface="Times New Roman" panose="02020603050405020304" pitchFamily="18" charset="0"/>
                <a:ea typeface="Times New Roman" panose="02020603050405020304" pitchFamily="18" charset="0"/>
                <a:cs typeface="Times New Roman" panose="02020603050405020304" pitchFamily="18" charset="0"/>
              </a:rPr>
              <a:t>&amp;</a:t>
            </a: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99039" y="393828"/>
            <a:ext cx="3600000" cy="1415239"/>
          </a:xfrm>
          <a:prstGeom prst="rect">
            <a:avLst/>
          </a:prstGeom>
          <a:ln>
            <a:noFill/>
          </a:ln>
        </p:spPr>
      </p:pic>
      <p:grpSp>
        <p:nvGrpSpPr>
          <p:cNvPr id="15" name="Group 14"/>
          <p:cNvGrpSpPr>
            <a:grpSpLocks noChangeAspect="1"/>
          </p:cNvGrpSpPr>
          <p:nvPr/>
        </p:nvGrpSpPr>
        <p:grpSpPr>
          <a:xfrm>
            <a:off x="598120" y="714264"/>
            <a:ext cx="3851238" cy="4280816"/>
            <a:chOff x="466235" y="547210"/>
            <a:chExt cx="4209008" cy="4678487"/>
          </a:xfrm>
        </p:grpSpPr>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153633">
              <a:off x="466235" y="547210"/>
              <a:ext cx="2876742" cy="4067578"/>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0448">
              <a:off x="1654501" y="2958569"/>
              <a:ext cx="3020742" cy="2267128"/>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99040" y="2109084"/>
            <a:ext cx="3599998" cy="597250"/>
          </a:xfrm>
          <a:prstGeom prst="rect">
            <a:avLst/>
          </a:prstGeom>
        </p:spPr>
      </p:pic>
      <p:pic>
        <p:nvPicPr>
          <p:cNvPr id="19" name="Picture 18" descr="Twitter_Logo_Blue.psd"/>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18724" y="4839121"/>
            <a:ext cx="511749" cy="511749"/>
          </a:xfrm>
          <a:prstGeom prst="rect">
            <a:avLst/>
          </a:prstGeom>
        </p:spPr>
      </p:pic>
    </p:spTree>
    <p:extLst>
      <p:ext uri="{BB962C8B-B14F-4D97-AF65-F5344CB8AC3E}">
        <p14:creationId xmlns:p14="http://schemas.microsoft.com/office/powerpoint/2010/main" val="249401224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889" y="645638"/>
            <a:ext cx="9150889" cy="6212362"/>
          </a:xfrm>
          <a:prstGeom prst="rect">
            <a:avLst/>
          </a:prstGeom>
        </p:spPr>
      </p:pic>
      <p:sp>
        <p:nvSpPr>
          <p:cNvPr id="3" name="Title 1"/>
          <p:cNvSpPr txBox="1">
            <a:spLocks/>
          </p:cNvSpPr>
          <p:nvPr/>
        </p:nvSpPr>
        <p:spPr>
          <a:xfrm>
            <a:off x="143751" y="26336"/>
            <a:ext cx="8820737" cy="576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000" b="1"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defRPr/>
            </a:pPr>
            <a:r>
              <a:rPr lang="en-GB" dirty="0"/>
              <a:t>Moving through the digestive system</a:t>
            </a:r>
            <a:endParaRPr lang="en-GB" sz="2400" dirty="0"/>
          </a:p>
        </p:txBody>
      </p:sp>
      <p:sp>
        <p:nvSpPr>
          <p:cNvPr id="5" name="Rectangle 4"/>
          <p:cNvSpPr/>
          <p:nvPr/>
        </p:nvSpPr>
        <p:spPr>
          <a:xfrm>
            <a:off x="402385" y="5553530"/>
            <a:ext cx="8303467" cy="540142"/>
          </a:xfrm>
          <a:prstGeom prst="rect">
            <a:avLst/>
          </a:prstGeom>
          <a:solidFill>
            <a:srgbClr val="FAFAEA"/>
          </a:solidFill>
          <a:ln w="1270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02385" y="3574076"/>
            <a:ext cx="8303467" cy="540142"/>
          </a:xfrm>
          <a:prstGeom prst="rect">
            <a:avLst/>
          </a:prstGeom>
          <a:solidFill>
            <a:srgbClr val="FAFAEA"/>
          </a:solidFill>
          <a:ln w="1270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02385" y="4233894"/>
            <a:ext cx="8303467" cy="540142"/>
          </a:xfrm>
          <a:prstGeom prst="rect">
            <a:avLst/>
          </a:prstGeom>
          <a:solidFill>
            <a:srgbClr val="FAFAEA"/>
          </a:solidFill>
          <a:ln w="1270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02385" y="4893712"/>
            <a:ext cx="8303467" cy="540142"/>
          </a:xfrm>
          <a:prstGeom prst="rect">
            <a:avLst/>
          </a:prstGeom>
          <a:solidFill>
            <a:srgbClr val="FAFAEA"/>
          </a:solidFill>
          <a:ln w="1270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57200" y="3659410"/>
            <a:ext cx="465826" cy="369332"/>
          </a:xfrm>
          <a:prstGeom prst="rect">
            <a:avLst/>
          </a:prstGeom>
          <a:noFill/>
        </p:spPr>
        <p:txBody>
          <a:bodyPr wrap="square" rtlCol="0">
            <a:spAutoFit/>
          </a:bodyPr>
          <a:lstStyle/>
          <a:p>
            <a:pPr algn="ctr"/>
            <a:r>
              <a:rPr lang="en-GB" dirty="0">
                <a:solidFill>
                  <a:srgbClr val="10253F"/>
                </a:solidFill>
                <a:latin typeface="Verdana" panose="020B0604030504040204" pitchFamily="34" charset="0"/>
                <a:ea typeface="Verdana" panose="020B0604030504040204" pitchFamily="34" charset="0"/>
              </a:rPr>
              <a:t>A</a:t>
            </a:r>
          </a:p>
        </p:txBody>
      </p:sp>
      <p:sp>
        <p:nvSpPr>
          <p:cNvPr id="10" name="TextBox 9"/>
          <p:cNvSpPr txBox="1"/>
          <p:nvPr/>
        </p:nvSpPr>
        <p:spPr>
          <a:xfrm>
            <a:off x="960097" y="3657081"/>
            <a:ext cx="7728009" cy="369332"/>
          </a:xfrm>
          <a:prstGeom prst="rect">
            <a:avLst/>
          </a:prstGeom>
          <a:noFill/>
        </p:spPr>
        <p:txBody>
          <a:bodyPr wrap="square" rtlCol="0" anchor="ctr" anchorCtr="0">
            <a:normAutofit/>
          </a:bodyPr>
          <a:lstStyle/>
          <a:p>
            <a:r>
              <a:rPr lang="en-GB" dirty="0">
                <a:solidFill>
                  <a:srgbClr val="10253F"/>
                </a:solidFill>
                <a:latin typeface="Verdana" panose="020B0604030504040204" pitchFamily="34" charset="0"/>
                <a:ea typeface="Verdana" panose="020B0604030504040204" pitchFamily="34" charset="0"/>
              </a:rPr>
              <a:t>Gravity</a:t>
            </a:r>
          </a:p>
        </p:txBody>
      </p:sp>
      <p:sp>
        <p:nvSpPr>
          <p:cNvPr id="11" name="TextBox 10"/>
          <p:cNvSpPr txBox="1"/>
          <p:nvPr/>
        </p:nvSpPr>
        <p:spPr>
          <a:xfrm>
            <a:off x="457200" y="4319228"/>
            <a:ext cx="465826" cy="369332"/>
          </a:xfrm>
          <a:prstGeom prst="rect">
            <a:avLst/>
          </a:prstGeom>
          <a:noFill/>
        </p:spPr>
        <p:txBody>
          <a:bodyPr wrap="square" rtlCol="0">
            <a:spAutoFit/>
          </a:bodyPr>
          <a:lstStyle/>
          <a:p>
            <a:pPr algn="ctr"/>
            <a:r>
              <a:rPr lang="en-GB" dirty="0">
                <a:solidFill>
                  <a:srgbClr val="10253F"/>
                </a:solidFill>
                <a:latin typeface="Verdana" panose="020B0604030504040204" pitchFamily="34" charset="0"/>
                <a:ea typeface="Verdana" panose="020B0604030504040204" pitchFamily="34" charset="0"/>
              </a:rPr>
              <a:t>B</a:t>
            </a:r>
          </a:p>
        </p:txBody>
      </p:sp>
      <p:sp>
        <p:nvSpPr>
          <p:cNvPr id="12" name="TextBox 11"/>
          <p:cNvSpPr txBox="1"/>
          <p:nvPr/>
        </p:nvSpPr>
        <p:spPr>
          <a:xfrm>
            <a:off x="960097" y="4316899"/>
            <a:ext cx="7728009" cy="369332"/>
          </a:xfrm>
          <a:prstGeom prst="rect">
            <a:avLst/>
          </a:prstGeom>
          <a:noFill/>
        </p:spPr>
        <p:txBody>
          <a:bodyPr wrap="square" rtlCol="0" anchor="ctr" anchorCtr="0">
            <a:normAutofit/>
          </a:bodyPr>
          <a:lstStyle/>
          <a:p>
            <a:r>
              <a:rPr lang="en-GB" dirty="0">
                <a:solidFill>
                  <a:srgbClr val="10253F"/>
                </a:solidFill>
                <a:latin typeface="Verdana" panose="020B0604030504040204" pitchFamily="34" charset="0"/>
                <a:ea typeface="Verdana" panose="020B0604030504040204" pitchFamily="34" charset="0"/>
              </a:rPr>
              <a:t>Contraction of muscles in the digestive system</a:t>
            </a:r>
          </a:p>
        </p:txBody>
      </p:sp>
      <p:sp>
        <p:nvSpPr>
          <p:cNvPr id="13" name="TextBox 12"/>
          <p:cNvSpPr txBox="1"/>
          <p:nvPr/>
        </p:nvSpPr>
        <p:spPr>
          <a:xfrm>
            <a:off x="457200" y="4979046"/>
            <a:ext cx="465826" cy="369332"/>
          </a:xfrm>
          <a:prstGeom prst="rect">
            <a:avLst/>
          </a:prstGeom>
          <a:noFill/>
        </p:spPr>
        <p:txBody>
          <a:bodyPr wrap="square" rtlCol="0">
            <a:spAutoFit/>
          </a:bodyPr>
          <a:lstStyle/>
          <a:p>
            <a:pPr algn="ctr"/>
            <a:r>
              <a:rPr lang="en-GB" dirty="0">
                <a:solidFill>
                  <a:srgbClr val="10253F"/>
                </a:solidFill>
                <a:latin typeface="Verdana" panose="020B0604030504040204" pitchFamily="34" charset="0"/>
                <a:ea typeface="Verdana" panose="020B0604030504040204" pitchFamily="34" charset="0"/>
              </a:rPr>
              <a:t>C</a:t>
            </a:r>
          </a:p>
        </p:txBody>
      </p:sp>
      <p:sp>
        <p:nvSpPr>
          <p:cNvPr id="14" name="TextBox 13"/>
          <p:cNvSpPr txBox="1"/>
          <p:nvPr/>
        </p:nvSpPr>
        <p:spPr>
          <a:xfrm>
            <a:off x="960097" y="4976717"/>
            <a:ext cx="7728009" cy="369332"/>
          </a:xfrm>
          <a:prstGeom prst="rect">
            <a:avLst/>
          </a:prstGeom>
          <a:noFill/>
        </p:spPr>
        <p:txBody>
          <a:bodyPr wrap="square" rtlCol="0" anchor="ctr" anchorCtr="0">
            <a:normAutofit/>
          </a:bodyPr>
          <a:lstStyle/>
          <a:p>
            <a:r>
              <a:rPr lang="en-GB" dirty="0">
                <a:solidFill>
                  <a:srgbClr val="10253F"/>
                </a:solidFill>
                <a:latin typeface="Verdana" panose="020B0604030504040204" pitchFamily="34" charset="0"/>
                <a:ea typeface="Verdana" panose="020B0604030504040204" pitchFamily="34" charset="0"/>
              </a:rPr>
              <a:t>Vibrations from body movements such as walking</a:t>
            </a:r>
          </a:p>
        </p:txBody>
      </p:sp>
      <p:sp>
        <p:nvSpPr>
          <p:cNvPr id="15" name="TextBox 14"/>
          <p:cNvSpPr txBox="1"/>
          <p:nvPr/>
        </p:nvSpPr>
        <p:spPr>
          <a:xfrm>
            <a:off x="457200" y="5632516"/>
            <a:ext cx="465826" cy="369332"/>
          </a:xfrm>
          <a:prstGeom prst="rect">
            <a:avLst/>
          </a:prstGeom>
          <a:noFill/>
        </p:spPr>
        <p:txBody>
          <a:bodyPr wrap="square" rtlCol="0">
            <a:spAutoFit/>
          </a:bodyPr>
          <a:lstStyle/>
          <a:p>
            <a:pPr algn="ctr"/>
            <a:r>
              <a:rPr lang="en-GB" dirty="0">
                <a:solidFill>
                  <a:srgbClr val="10253F"/>
                </a:solidFill>
                <a:latin typeface="Verdana" panose="020B0604030504040204" pitchFamily="34" charset="0"/>
                <a:ea typeface="Verdana" panose="020B0604030504040204" pitchFamily="34" charset="0"/>
              </a:rPr>
              <a:t>D</a:t>
            </a:r>
          </a:p>
        </p:txBody>
      </p:sp>
      <p:sp>
        <p:nvSpPr>
          <p:cNvPr id="16" name="TextBox 15"/>
          <p:cNvSpPr txBox="1"/>
          <p:nvPr/>
        </p:nvSpPr>
        <p:spPr>
          <a:xfrm>
            <a:off x="960097" y="5630187"/>
            <a:ext cx="7728009" cy="369332"/>
          </a:xfrm>
          <a:prstGeom prst="rect">
            <a:avLst/>
          </a:prstGeom>
          <a:noFill/>
        </p:spPr>
        <p:txBody>
          <a:bodyPr wrap="square" rtlCol="0" anchor="ctr" anchorCtr="0">
            <a:normAutofit/>
          </a:bodyPr>
          <a:lstStyle/>
          <a:p>
            <a:r>
              <a:rPr lang="en-GB" dirty="0">
                <a:solidFill>
                  <a:srgbClr val="10253F"/>
                </a:solidFill>
                <a:latin typeface="Verdana" panose="020B0604030504040204" pitchFamily="34" charset="0"/>
                <a:ea typeface="Verdana" panose="020B0604030504040204" pitchFamily="34" charset="0"/>
              </a:rPr>
              <a:t>Swallowing more food pushes it along</a:t>
            </a: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6296" y="916986"/>
            <a:ext cx="2544792" cy="2385742"/>
          </a:xfrm>
          <a:prstGeom prst="rect">
            <a:avLst/>
          </a:prstGeom>
        </p:spPr>
      </p:pic>
      <p:sp>
        <p:nvSpPr>
          <p:cNvPr id="18" name="Text Placeholder 16"/>
          <p:cNvSpPr txBox="1">
            <a:spLocks/>
          </p:cNvSpPr>
          <p:nvPr/>
        </p:nvSpPr>
        <p:spPr>
          <a:xfrm>
            <a:off x="457200" y="1026543"/>
            <a:ext cx="5006340" cy="2427857"/>
          </a:xfrm>
          <a:prstGeom prst="rect">
            <a:avLst/>
          </a:prstGeom>
        </p:spPr>
        <p:txBody>
          <a:bodyPr vert="horz" lIns="91440" tIns="45720" rIns="91440" bIns="45720" rtlCol="0">
            <a:normAutofit/>
          </a:bodyPr>
          <a:lstStyle>
            <a:lvl1pPr marL="0" indent="0" algn="l" defTabSz="914400" rtl="0" eaLnBrk="1" latinLnBrk="0" hangingPunct="1">
              <a:lnSpc>
                <a:spcPct val="114000"/>
              </a:lnSpc>
              <a:spcBef>
                <a:spcPct val="20000"/>
              </a:spcBef>
              <a:buFont typeface="+mj-lt"/>
              <a:buNone/>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971550" indent="-514350" algn="l" defTabSz="914400" rtl="0" eaLnBrk="1" latinLnBrk="0" hangingPunct="1">
              <a:spcBef>
                <a:spcPct val="20000"/>
              </a:spcBef>
              <a:buFont typeface="Arial" panose="020B0604020202020204" pitchFamily="34"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2pPr>
            <a:lvl3pPr marL="1485900" indent="-571500" algn="l" defTabSz="914400" rtl="0" eaLnBrk="1" latinLnBrk="0" hangingPunct="1">
              <a:spcBef>
                <a:spcPct val="20000"/>
              </a:spcBef>
              <a:buFont typeface="Courier New" panose="02070309020205020404" pitchFamily="49"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3pPr>
            <a:lvl4pPr marL="1974850" indent="-539750" algn="l" defTabSz="914400" rtl="0" eaLnBrk="1" latinLnBrk="0" hangingPunct="1">
              <a:spcBef>
                <a:spcPct val="20000"/>
              </a:spcBef>
              <a:buFont typeface="Wingdings" panose="05000000000000000000" pitchFamily="2" charset="2"/>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4pPr>
            <a:lvl5pPr marL="2514600" indent="-539750" algn="l" defTabSz="914400" rtl="0" eaLnBrk="1" latinLnBrk="0" hangingPunct="1">
              <a:spcBef>
                <a:spcPct val="20000"/>
              </a:spcBef>
              <a:buFont typeface="Courier New" panose="02070309020205020404" pitchFamily="49" charset="0"/>
              <a:buChar char="o"/>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defRPr/>
            </a:pPr>
            <a:r>
              <a:rPr lang="en-GB" dirty="0">
                <a:solidFill>
                  <a:srgbClr val="1F497D">
                    <a:lumMod val="50000"/>
                  </a:srgbClr>
                </a:solidFill>
              </a:rPr>
              <a:t>Food we swallow moves through the digestive system.</a:t>
            </a:r>
          </a:p>
          <a:p>
            <a:pPr lvl="0">
              <a:defRPr/>
            </a:pPr>
            <a:endParaRPr lang="en-GB" dirty="0">
              <a:solidFill>
                <a:srgbClr val="1F497D">
                  <a:lumMod val="50000"/>
                </a:srgbClr>
              </a:solidFill>
            </a:endParaRPr>
          </a:p>
          <a:p>
            <a:pPr lvl="0">
              <a:defRPr/>
            </a:pPr>
            <a:endParaRPr lang="en-GB" dirty="0">
              <a:solidFill>
                <a:srgbClr val="1F497D">
                  <a:lumMod val="50000"/>
                </a:srgbClr>
              </a:solidFill>
            </a:endParaRPr>
          </a:p>
          <a:p>
            <a:pPr lvl="0">
              <a:defRPr/>
            </a:pPr>
            <a:r>
              <a:rPr lang="en-GB" dirty="0">
                <a:solidFill>
                  <a:srgbClr val="1F497D">
                    <a:lumMod val="50000"/>
                  </a:srgbClr>
                </a:solidFill>
              </a:rPr>
              <a:t>What </a:t>
            </a:r>
            <a:r>
              <a:rPr lang="en-GB" dirty="0" smtClean="0">
                <a:solidFill>
                  <a:srgbClr val="1F497D">
                    <a:lumMod val="50000"/>
                  </a:srgbClr>
                </a:solidFill>
              </a:rPr>
              <a:t>is the main thing that causes </a:t>
            </a:r>
            <a:r>
              <a:rPr lang="en-GB" dirty="0">
                <a:solidFill>
                  <a:srgbClr val="1F497D">
                    <a:lumMod val="50000"/>
                  </a:srgbClr>
                </a:solidFill>
              </a:rPr>
              <a:t>food to move through the digestive system?</a:t>
            </a:r>
          </a:p>
        </p:txBody>
      </p:sp>
      <p:grpSp>
        <p:nvGrpSpPr>
          <p:cNvPr id="19" name="Group 18"/>
          <p:cNvGrpSpPr/>
          <p:nvPr/>
        </p:nvGrpSpPr>
        <p:grpSpPr>
          <a:xfrm>
            <a:off x="5584723" y="0"/>
            <a:ext cx="3559277" cy="6858000"/>
            <a:chOff x="5584723" y="0"/>
            <a:chExt cx="3559277" cy="6858000"/>
          </a:xfrm>
        </p:grpSpPr>
        <p:sp>
          <p:nvSpPr>
            <p:cNvPr id="20" name="Rectangle 19"/>
            <p:cNvSpPr/>
            <p:nvPr/>
          </p:nvSpPr>
          <p:spPr>
            <a:xfrm>
              <a:off x="5584723" y="0"/>
              <a:ext cx="3559277" cy="6858000"/>
            </a:xfrm>
            <a:prstGeom prst="rect">
              <a:avLst/>
            </a:prstGeom>
            <a:gradFill>
              <a:gsLst>
                <a:gs pos="0">
                  <a:schemeClr val="bg1">
                    <a:alpha val="0"/>
                  </a:schemeClr>
                </a:gs>
                <a:gs pos="25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6922349" y="255857"/>
              <a:ext cx="1969476" cy="1854000"/>
            </a:xfrm>
            <a:prstGeom prst="rect">
              <a:avLst/>
            </a:prstGeom>
            <a:solidFill>
              <a:srgbClr val="EC4541"/>
            </a:solidFill>
            <a:effectLst>
              <a:outerShdw blurRad="50800" dist="38100" dir="2700000" algn="tl" rotWithShape="0">
                <a:prstClr val="black">
                  <a:alpha val="40000"/>
                </a:prstClr>
              </a:outerShdw>
            </a:effectLst>
          </p:spPr>
          <p:txBody>
            <a:bodyPr vert="horz" wrap="square" lIns="108000" tIns="108000" rIns="108000" bIns="108000" rtlCol="0" anchor="t" anchorCtr="0">
              <a:spAutoFit/>
            </a:bodyPr>
            <a:lstStyle/>
            <a:p>
              <a:pPr algn="l">
                <a:spcAft>
                  <a:spcPts val="600"/>
                </a:spcAft>
              </a:pPr>
              <a:r>
                <a:rPr lang="en-GB" sz="3600" b="1" dirty="0">
                  <a:solidFill>
                    <a:schemeClr val="bg1"/>
                  </a:solidFill>
                  <a:latin typeface="Arial" panose="020B0604020202020204" pitchFamily="34" charset="0"/>
                  <a:cs typeface="Arial" panose="020B0604020202020204" pitchFamily="34" charset="0"/>
                </a:rPr>
                <a:t>1</a:t>
              </a:r>
            </a:p>
            <a:p>
              <a:pPr algn="l">
                <a:spcAft>
                  <a:spcPts val="600"/>
                </a:spcAft>
              </a:pPr>
              <a:r>
                <a:rPr lang="en-GB" sz="1600" b="1" dirty="0">
                  <a:solidFill>
                    <a:schemeClr val="bg1"/>
                  </a:solidFill>
                  <a:latin typeface="Arial" panose="020B0604020202020204" pitchFamily="34" charset="0"/>
                  <a:cs typeface="Arial" panose="020B0604020202020204" pitchFamily="34" charset="0"/>
                </a:rPr>
                <a:t>Preconceptions</a:t>
              </a:r>
            </a:p>
            <a:p>
              <a:pPr algn="l"/>
              <a:r>
                <a:rPr lang="en-GB" sz="1400" dirty="0">
                  <a:solidFill>
                    <a:schemeClr val="bg1"/>
                  </a:solidFill>
                  <a:latin typeface="Arial" panose="020B0604020202020204" pitchFamily="34" charset="0"/>
                  <a:cs typeface="Arial" panose="020B0604020202020204" pitchFamily="34" charset="0"/>
                </a:rPr>
                <a:t>Build on the ideas that pupils bring to lessons</a:t>
              </a:r>
            </a:p>
          </p:txBody>
        </p:sp>
      </p:grpSp>
      <p:sp>
        <p:nvSpPr>
          <p:cNvPr id="22" name="TextBox 21"/>
          <p:cNvSpPr txBox="1"/>
          <p:nvPr/>
        </p:nvSpPr>
        <p:spPr>
          <a:xfrm>
            <a:off x="6922349" y="4729533"/>
            <a:ext cx="1969476" cy="1854000"/>
          </a:xfrm>
          <a:prstGeom prst="rect">
            <a:avLst/>
          </a:prstGeom>
          <a:solidFill>
            <a:srgbClr val="8BC249"/>
          </a:solidFill>
          <a:effectLst>
            <a:outerShdw blurRad="50800" dist="38100" dir="2700000" algn="tl" rotWithShape="0">
              <a:prstClr val="black">
                <a:alpha val="40000"/>
              </a:prstClr>
            </a:outerShdw>
          </a:effectLst>
        </p:spPr>
        <p:txBody>
          <a:bodyPr vert="horz" wrap="square" lIns="108000" tIns="108000" rIns="108000" bIns="108000" rtlCol="0" anchor="t" anchorCtr="0">
            <a:spAutoFit/>
          </a:bodyPr>
          <a:lstStyle/>
          <a:p>
            <a:pPr algn="l">
              <a:spcAft>
                <a:spcPts val="600"/>
              </a:spcAft>
            </a:pPr>
            <a:r>
              <a:rPr lang="en-GB" sz="3600" b="1" dirty="0">
                <a:solidFill>
                  <a:schemeClr val="bg1"/>
                </a:solidFill>
                <a:latin typeface="Arial" panose="020B0604020202020204" pitchFamily="34" charset="0"/>
                <a:cs typeface="Arial" panose="020B0604020202020204" pitchFamily="34" charset="0"/>
              </a:rPr>
              <a:t>4</a:t>
            </a:r>
          </a:p>
          <a:p>
            <a:pPr algn="l">
              <a:spcAft>
                <a:spcPts val="600"/>
              </a:spcAft>
            </a:pPr>
            <a:r>
              <a:rPr lang="en-GB" sz="1600" b="1" dirty="0">
                <a:solidFill>
                  <a:schemeClr val="bg1"/>
                </a:solidFill>
                <a:latin typeface="Arial" panose="020B0604020202020204" pitchFamily="34" charset="0"/>
                <a:cs typeface="Arial" panose="020B0604020202020204" pitchFamily="34" charset="0"/>
              </a:rPr>
              <a:t>Memory</a:t>
            </a:r>
          </a:p>
          <a:p>
            <a:pPr algn="l"/>
            <a:r>
              <a:rPr lang="en-GB" sz="1400" dirty="0">
                <a:solidFill>
                  <a:schemeClr val="bg1"/>
                </a:solidFill>
                <a:latin typeface="Arial" panose="020B0604020202020204" pitchFamily="34" charset="0"/>
                <a:cs typeface="Arial" panose="020B0604020202020204" pitchFamily="34" charset="0"/>
              </a:rPr>
              <a:t>Support pupils to retain and retrieve knowledge</a:t>
            </a:r>
          </a:p>
        </p:txBody>
      </p:sp>
      <p:sp>
        <p:nvSpPr>
          <p:cNvPr id="23" name="TextBox 22"/>
          <p:cNvSpPr txBox="1"/>
          <p:nvPr/>
        </p:nvSpPr>
        <p:spPr>
          <a:xfrm>
            <a:off x="6922349" y="2492695"/>
            <a:ext cx="1969476" cy="1854000"/>
          </a:xfrm>
          <a:prstGeom prst="rect">
            <a:avLst/>
          </a:prstGeom>
          <a:solidFill>
            <a:srgbClr val="7E479C"/>
          </a:solidFill>
          <a:effectLst>
            <a:outerShdw blurRad="50800" dist="38100" dir="2700000" algn="tl" rotWithShape="0">
              <a:prstClr val="black">
                <a:alpha val="40000"/>
              </a:prstClr>
            </a:outerShdw>
          </a:effectLst>
        </p:spPr>
        <p:txBody>
          <a:bodyPr vert="horz" wrap="square" lIns="108000" tIns="108000" rIns="108000" bIns="108000" rtlCol="0" anchor="t" anchorCtr="0">
            <a:spAutoFit/>
          </a:bodyPr>
          <a:lstStyle/>
          <a:p>
            <a:pPr algn="l">
              <a:spcAft>
                <a:spcPts val="600"/>
              </a:spcAft>
            </a:pPr>
            <a:r>
              <a:rPr lang="en-GB" sz="3600" b="1" dirty="0">
                <a:solidFill>
                  <a:schemeClr val="bg1"/>
                </a:solidFill>
                <a:latin typeface="Arial" panose="020B0604020202020204" pitchFamily="34" charset="0"/>
                <a:cs typeface="Arial" panose="020B0604020202020204" pitchFamily="34" charset="0"/>
              </a:rPr>
              <a:t>7</a:t>
            </a:r>
          </a:p>
          <a:p>
            <a:pPr algn="l">
              <a:spcAft>
                <a:spcPts val="600"/>
              </a:spcAft>
            </a:pPr>
            <a:r>
              <a:rPr lang="en-GB" sz="1600" b="1" dirty="0">
                <a:solidFill>
                  <a:schemeClr val="bg1"/>
                </a:solidFill>
                <a:latin typeface="Arial" panose="020B0604020202020204" pitchFamily="34" charset="0"/>
                <a:cs typeface="Arial" panose="020B0604020202020204" pitchFamily="34" charset="0"/>
              </a:rPr>
              <a:t>Feedback</a:t>
            </a:r>
          </a:p>
          <a:p>
            <a:pPr algn="l"/>
            <a:r>
              <a:rPr lang="en-GB" sz="1400" dirty="0">
                <a:solidFill>
                  <a:schemeClr val="bg1"/>
                </a:solidFill>
                <a:latin typeface="Arial" panose="020B0604020202020204" pitchFamily="34" charset="0"/>
                <a:cs typeface="Arial" panose="020B0604020202020204" pitchFamily="34" charset="0"/>
              </a:rPr>
              <a:t>Use structured feedback to move on pupils’ thinking</a:t>
            </a:r>
          </a:p>
        </p:txBody>
      </p:sp>
    </p:spTree>
    <p:extLst>
      <p:ext uri="{BB962C8B-B14F-4D97-AF65-F5344CB8AC3E}">
        <p14:creationId xmlns:p14="http://schemas.microsoft.com/office/powerpoint/2010/main" val="29260368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6FF260D-C4E4-4895-B155-30693BA16646}"/>
              </a:ext>
            </a:extLst>
          </p:cNvPr>
          <p:cNvPicPr>
            <a:picLocks noChangeAspect="1"/>
          </p:cNvPicPr>
          <p:nvPr/>
        </p:nvPicPr>
        <p:blipFill rotWithShape="1">
          <a:blip r:embed="rId3">
            <a:extLst>
              <a:ext uri="{28A0092B-C50C-407E-A947-70E740481C1C}">
                <a14:useLocalDpi xmlns:a14="http://schemas.microsoft.com/office/drawing/2010/main" val="0"/>
              </a:ext>
            </a:extLst>
          </a:blip>
          <a:srcRect l="3439" t="-24" r="3776" b="1886"/>
          <a:stretch/>
        </p:blipFill>
        <p:spPr>
          <a:xfrm>
            <a:off x="0" y="0"/>
            <a:ext cx="9144000" cy="6844937"/>
          </a:xfrm>
          <a:prstGeom prst="rect">
            <a:avLst/>
          </a:prstGeom>
        </p:spPr>
      </p:pic>
      <p:grpSp>
        <p:nvGrpSpPr>
          <p:cNvPr id="13" name="Group 12"/>
          <p:cNvGrpSpPr/>
          <p:nvPr/>
        </p:nvGrpSpPr>
        <p:grpSpPr>
          <a:xfrm>
            <a:off x="308282" y="1445342"/>
            <a:ext cx="4692857" cy="5132213"/>
            <a:chOff x="308282" y="1445342"/>
            <a:chExt cx="4692857" cy="5132213"/>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282" y="4468984"/>
              <a:ext cx="4692857" cy="2108571"/>
            </a:xfrm>
            <a:prstGeom prst="rect">
              <a:avLst/>
            </a:prstGeom>
            <a:ln w="19050">
              <a:solidFill>
                <a:schemeClr val="tx1"/>
              </a:solidFill>
            </a:ln>
            <a:effectLst>
              <a:outerShdw blurRad="50800" dist="38100" dir="2700000" algn="tl" rotWithShape="0">
                <a:prstClr val="black">
                  <a:alpha val="40000"/>
                </a:prstClr>
              </a:outerShdw>
            </a:effectLst>
          </p:spPr>
        </p:pic>
        <p:cxnSp>
          <p:nvCxnSpPr>
            <p:cNvPr id="5" name="Straight Connector 4"/>
            <p:cNvCxnSpPr/>
            <p:nvPr/>
          </p:nvCxnSpPr>
          <p:spPr>
            <a:xfrm flipV="1">
              <a:off x="308282" y="2517058"/>
              <a:ext cx="1746660" cy="19519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054942" y="1445342"/>
              <a:ext cx="2349910" cy="107171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p:nvPr/>
          </p:nvCxnSpPr>
          <p:spPr>
            <a:xfrm flipH="1" flipV="1">
              <a:off x="4404852" y="2517058"/>
              <a:ext cx="596287" cy="19519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096983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6FF260D-C4E4-4895-B155-30693BA16646}"/>
              </a:ext>
            </a:extLst>
          </p:cNvPr>
          <p:cNvPicPr>
            <a:picLocks noChangeAspect="1"/>
          </p:cNvPicPr>
          <p:nvPr/>
        </p:nvPicPr>
        <p:blipFill rotWithShape="1">
          <a:blip r:embed="rId3">
            <a:extLst>
              <a:ext uri="{28A0092B-C50C-407E-A947-70E740481C1C}">
                <a14:useLocalDpi xmlns:a14="http://schemas.microsoft.com/office/drawing/2010/main" val="0"/>
              </a:ext>
            </a:extLst>
          </a:blip>
          <a:srcRect l="3439" t="-24" r="3776" b="1886"/>
          <a:stretch/>
        </p:blipFill>
        <p:spPr>
          <a:xfrm>
            <a:off x="0" y="0"/>
            <a:ext cx="9144000" cy="6844937"/>
          </a:xfrm>
          <a:prstGeom prst="rect">
            <a:avLst/>
          </a:prstGeom>
        </p:spPr>
      </p:pic>
      <p:grpSp>
        <p:nvGrpSpPr>
          <p:cNvPr id="12" name="Group 11"/>
          <p:cNvGrpSpPr/>
          <p:nvPr/>
        </p:nvGrpSpPr>
        <p:grpSpPr>
          <a:xfrm>
            <a:off x="4044950" y="1445342"/>
            <a:ext cx="5059918" cy="5211858"/>
            <a:chOff x="4044950" y="1445342"/>
            <a:chExt cx="5059918" cy="5211858"/>
          </a:xfrm>
        </p:grpSpPr>
        <p:cxnSp>
          <p:nvCxnSpPr>
            <p:cNvPr id="5" name="Straight Connector 4"/>
            <p:cNvCxnSpPr/>
            <p:nvPr/>
          </p:nvCxnSpPr>
          <p:spPr>
            <a:xfrm flipV="1">
              <a:off x="4044950" y="2862072"/>
              <a:ext cx="2675890" cy="1043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720840" y="1445342"/>
              <a:ext cx="2384028" cy="141673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p:nvPr/>
          </p:nvCxnSpPr>
          <p:spPr>
            <a:xfrm flipV="1">
              <a:off x="8866378" y="2862072"/>
              <a:ext cx="238490" cy="1043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4950" y="3905772"/>
              <a:ext cx="4821428" cy="2751428"/>
            </a:xfrm>
            <a:prstGeom prst="rect">
              <a:avLst/>
            </a:prstGeom>
            <a:ln w="19050">
              <a:solidFill>
                <a:schemeClr val="tx1"/>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4201218077"/>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6FF260D-C4E4-4895-B155-30693BA16646}"/>
              </a:ext>
            </a:extLst>
          </p:cNvPr>
          <p:cNvPicPr>
            <a:picLocks noChangeAspect="1"/>
          </p:cNvPicPr>
          <p:nvPr/>
        </p:nvPicPr>
        <p:blipFill rotWithShape="1">
          <a:blip r:embed="rId3">
            <a:extLst>
              <a:ext uri="{28A0092B-C50C-407E-A947-70E740481C1C}">
                <a14:useLocalDpi xmlns:a14="http://schemas.microsoft.com/office/drawing/2010/main" val="0"/>
              </a:ext>
            </a:extLst>
          </a:blip>
          <a:srcRect l="3439" t="-24" r="3776" b="1886"/>
          <a:stretch/>
        </p:blipFill>
        <p:spPr>
          <a:xfrm>
            <a:off x="0" y="0"/>
            <a:ext cx="9144000" cy="6844937"/>
          </a:xfrm>
          <a:prstGeom prst="rect">
            <a:avLst/>
          </a:prstGeom>
        </p:spPr>
      </p:pic>
      <p:grpSp>
        <p:nvGrpSpPr>
          <p:cNvPr id="12" name="Group 11"/>
          <p:cNvGrpSpPr/>
          <p:nvPr/>
        </p:nvGrpSpPr>
        <p:grpSpPr>
          <a:xfrm>
            <a:off x="308282" y="3018110"/>
            <a:ext cx="4667143" cy="3615993"/>
            <a:chOff x="308282" y="3018110"/>
            <a:chExt cx="4667143" cy="3615993"/>
          </a:xfrm>
        </p:grpSpPr>
        <p:cxnSp>
          <p:nvCxnSpPr>
            <p:cNvPr id="5" name="Straight Connector 4"/>
            <p:cNvCxnSpPr/>
            <p:nvPr/>
          </p:nvCxnSpPr>
          <p:spPr>
            <a:xfrm flipV="1">
              <a:off x="308282" y="3520440"/>
              <a:ext cx="1746660" cy="11593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054942" y="3018110"/>
              <a:ext cx="2349910" cy="50233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p:nvPr/>
          </p:nvCxnSpPr>
          <p:spPr>
            <a:xfrm flipH="1" flipV="1">
              <a:off x="4404852" y="3520440"/>
              <a:ext cx="570573" cy="11593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282" y="4679817"/>
              <a:ext cx="4667143" cy="1954286"/>
            </a:xfrm>
            <a:prstGeom prst="rect">
              <a:avLst/>
            </a:prstGeom>
            <a:ln w="19050">
              <a:solidFill>
                <a:schemeClr val="tx1"/>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331855965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6FF260D-C4E4-4895-B155-30693BA16646}"/>
              </a:ext>
            </a:extLst>
          </p:cNvPr>
          <p:cNvPicPr>
            <a:picLocks noChangeAspect="1"/>
          </p:cNvPicPr>
          <p:nvPr/>
        </p:nvPicPr>
        <p:blipFill rotWithShape="1">
          <a:blip r:embed="rId3">
            <a:extLst>
              <a:ext uri="{28A0092B-C50C-407E-A947-70E740481C1C}">
                <a14:useLocalDpi xmlns:a14="http://schemas.microsoft.com/office/drawing/2010/main" val="0"/>
              </a:ext>
            </a:extLst>
          </a:blip>
          <a:srcRect l="3439" t="-24" r="3776" b="1886"/>
          <a:stretch/>
        </p:blipFill>
        <p:spPr>
          <a:xfrm>
            <a:off x="0" y="0"/>
            <a:ext cx="9144000" cy="6844937"/>
          </a:xfrm>
          <a:prstGeom prst="rect">
            <a:avLst/>
          </a:prstGeom>
        </p:spPr>
      </p:pic>
      <p:cxnSp>
        <p:nvCxnSpPr>
          <p:cNvPr id="5" name="Straight Connector 4"/>
          <p:cNvCxnSpPr/>
          <p:nvPr/>
        </p:nvCxnSpPr>
        <p:spPr>
          <a:xfrm flipV="1">
            <a:off x="3527455" y="3739896"/>
            <a:ext cx="3193385" cy="3754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720840" y="2999232"/>
            <a:ext cx="2384028" cy="74066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p:nvPr/>
        </p:nvCxnSpPr>
        <p:spPr>
          <a:xfrm flipV="1">
            <a:off x="8336026" y="3739896"/>
            <a:ext cx="768842" cy="3754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7455" y="4115354"/>
            <a:ext cx="4808571" cy="2520000"/>
          </a:xfrm>
          <a:prstGeom prst="rect">
            <a:avLst/>
          </a:prstGeom>
          <a:ln w="1905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79039871"/>
      </p:ext>
    </p:ext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651764"/>
            <a:ext cx="9150889" cy="6212362"/>
          </a:xfrm>
          <a:prstGeom prst="rect">
            <a:avLst/>
          </a:prstGeom>
          <a:ln>
            <a:solidFill>
              <a:schemeClr val="bg1">
                <a:lumMod val="75000"/>
              </a:schemeClr>
            </a:solidFill>
          </a:ln>
        </p:spPr>
      </p:pic>
      <p:sp>
        <p:nvSpPr>
          <p:cNvPr id="14" name="Title 1"/>
          <p:cNvSpPr txBox="1">
            <a:spLocks/>
          </p:cNvSpPr>
          <p:nvPr/>
        </p:nvSpPr>
        <p:spPr>
          <a:xfrm>
            <a:off x="143751" y="26336"/>
            <a:ext cx="8820737" cy="576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000" b="1"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tabLst>
                <a:tab pos="6280150" algn="l"/>
              </a:tabLst>
              <a:defRPr/>
            </a:pPr>
            <a:r>
              <a:rPr lang="en-US" dirty="0" smtClean="0"/>
              <a:t>Respiration and breathing</a:t>
            </a:r>
            <a:endParaRPr lang="en-US" dirty="0"/>
          </a:p>
        </p:txBody>
      </p:sp>
      <p:sp>
        <p:nvSpPr>
          <p:cNvPr id="15" name="TextBox 14"/>
          <p:cNvSpPr txBox="1"/>
          <p:nvPr/>
        </p:nvSpPr>
        <p:spPr>
          <a:xfrm>
            <a:off x="215660" y="905773"/>
            <a:ext cx="8748828" cy="1613139"/>
          </a:xfrm>
          <a:prstGeom prst="rect">
            <a:avLst/>
          </a:prstGeom>
          <a:noFill/>
        </p:spPr>
        <p:txBody>
          <a:bodyPr wrap="square" rtlCol="0">
            <a:noAutofit/>
          </a:bodyPr>
          <a:lstStyle/>
          <a:p>
            <a:pPr>
              <a:spcAft>
                <a:spcPts val="3000"/>
              </a:spcAft>
            </a:pPr>
            <a:r>
              <a:rPr lang="en-GB" sz="1600" dirty="0" smtClean="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Respiration is one of the processes carried out by living things.</a:t>
            </a:r>
          </a:p>
          <a:p>
            <a:pPr>
              <a:spcAft>
                <a:spcPts val="1200"/>
              </a:spcAft>
            </a:pPr>
            <a:r>
              <a:rPr lang="en-GB" sz="16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Complete the sentences in the box.</a:t>
            </a:r>
          </a:p>
          <a:p>
            <a:pPr>
              <a:spcAft>
                <a:spcPts val="1200"/>
              </a:spcAft>
            </a:pPr>
            <a:r>
              <a:rPr lang="en-GB" sz="16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You should only </a:t>
            </a:r>
            <a:r>
              <a:rPr lang="en-GB" sz="1600" dirty="0" smtClean="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use </a:t>
            </a:r>
            <a:r>
              <a:rPr lang="en-GB" sz="16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respiration</a:t>
            </a:r>
            <a:r>
              <a:rPr lang="en-GB" sz="16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or </a:t>
            </a:r>
            <a:r>
              <a:rPr lang="en-GB" sz="16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breathing</a:t>
            </a:r>
            <a:r>
              <a:rPr lang="en-GB" sz="16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GB" sz="1600" dirty="0" smtClean="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to fill </a:t>
            </a:r>
            <a:r>
              <a:rPr lang="en-GB" sz="16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each gap.</a:t>
            </a:r>
          </a:p>
          <a:p>
            <a:pPr>
              <a:spcAft>
                <a:spcPts val="1200"/>
              </a:spcAft>
            </a:pPr>
            <a:endParaRPr lang="en-GB" sz="16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p:cNvSpPr txBox="1"/>
          <p:nvPr/>
        </p:nvSpPr>
        <p:spPr>
          <a:xfrm>
            <a:off x="179705" y="2674189"/>
            <a:ext cx="8748828" cy="3433314"/>
          </a:xfrm>
          <a:prstGeom prst="rect">
            <a:avLst/>
          </a:prstGeom>
          <a:solidFill>
            <a:srgbClr val="FAFAEA"/>
          </a:solidFill>
          <a:ln>
            <a:solidFill>
              <a:schemeClr val="tx2">
                <a:lumMod val="50000"/>
              </a:schemeClr>
            </a:solidFill>
          </a:ln>
        </p:spPr>
        <p:txBody>
          <a:bodyPr wrap="square" rtlCol="0">
            <a:noAutofit/>
          </a:bodyPr>
          <a:lstStyle/>
          <a:p>
            <a:pPr>
              <a:spcAft>
                <a:spcPts val="2400"/>
              </a:spcAft>
            </a:pPr>
            <a:r>
              <a:rPr lang="en-GB" dirty="0" smtClean="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Moving </a:t>
            </a: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air into and out of your lungs is called …………………………</a:t>
            </a:r>
            <a:r>
              <a:rPr lang="en-GB" dirty="0" smtClean="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a:t>
            </a:r>
          </a:p>
          <a:p>
            <a:pPr>
              <a:spcAft>
                <a:spcPts val="2400"/>
              </a:spcAft>
            </a:pP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Using food as fuel to provide energy is called …………………………</a:t>
            </a:r>
            <a:r>
              <a:rPr lang="en-GB" dirty="0" smtClean="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a:t>
            </a:r>
          </a:p>
          <a:p>
            <a:pPr>
              <a:spcAft>
                <a:spcPts val="2400"/>
              </a:spcAft>
            </a:pP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a:t>
            </a:r>
            <a:r>
              <a:rPr lang="en-GB" dirty="0" smtClean="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happens in all living things.</a:t>
            </a:r>
          </a:p>
          <a:p>
            <a:pPr>
              <a:spcAft>
                <a:spcPts val="2400"/>
              </a:spcAft>
            </a:pP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a:t>
            </a:r>
            <a:r>
              <a:rPr lang="en-GB" dirty="0" smtClean="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only happens in some living things.</a:t>
            </a:r>
          </a:p>
          <a:p>
            <a:pPr>
              <a:spcAft>
                <a:spcPts val="2400"/>
              </a:spcAft>
            </a:pPr>
            <a:r>
              <a:rPr lang="en-GB" dirty="0" smtClean="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does not happen in plants.</a:t>
            </a:r>
          </a:p>
          <a:p>
            <a:pPr>
              <a:spcAft>
                <a:spcPts val="2400"/>
              </a:spcAft>
            </a:pPr>
            <a:r>
              <a:rPr lang="en-GB" dirty="0" smtClean="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provides living things with oxygen for </a:t>
            </a:r>
            <a:r>
              <a:rPr lang="en-GB" dirty="0" smtClean="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a:t>
            </a:r>
            <a:endPar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496815" y="1115319"/>
            <a:ext cx="943605" cy="1340253"/>
          </a:xfrm>
          <a:prstGeom prst="rect">
            <a:avLst/>
          </a:prstGeom>
        </p:spPr>
      </p:pic>
      <p:grpSp>
        <p:nvGrpSpPr>
          <p:cNvPr id="11" name="Group 10"/>
          <p:cNvGrpSpPr/>
          <p:nvPr/>
        </p:nvGrpSpPr>
        <p:grpSpPr>
          <a:xfrm>
            <a:off x="7743825" y="64652"/>
            <a:ext cx="1400175" cy="1259840"/>
            <a:chOff x="5248275" y="3295015"/>
            <a:chExt cx="1400175" cy="1259840"/>
          </a:xfrm>
        </p:grpSpPr>
        <p:sp>
          <p:nvSpPr>
            <p:cNvPr id="12" name="Oval 11"/>
            <p:cNvSpPr>
              <a:spLocks noChangeAspect="1"/>
            </p:cNvSpPr>
            <p:nvPr/>
          </p:nvSpPr>
          <p:spPr>
            <a:xfrm>
              <a:off x="5314950" y="3295015"/>
              <a:ext cx="1259840" cy="1259840"/>
            </a:xfrm>
            <a:prstGeom prst="ellipse">
              <a:avLst/>
            </a:prstGeom>
            <a:solidFill>
              <a:srgbClr val="D3CD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 name="Text Box 29"/>
            <p:cNvSpPr txBox="1"/>
            <p:nvPr/>
          </p:nvSpPr>
          <p:spPr>
            <a:xfrm>
              <a:off x="5248275" y="3685249"/>
              <a:ext cx="1400175" cy="503590"/>
            </a:xfrm>
            <a:prstGeom prst="rect">
              <a:avLst/>
            </a:prstGeom>
            <a:noFill/>
            <a:ln w="6350">
              <a:noFill/>
            </a:ln>
          </p:spPr>
          <p:txBody>
            <a:bodyPr rot="0" spcFirstLastPara="0" vert="horz" wrap="square" lIns="36000" tIns="36000" rIns="36000" bIns="36000" numCol="1" spcCol="0" rtlCol="0" fromWordArt="0" anchor="t" anchorCtr="0" forceAA="0" compatLnSpc="1">
              <a:prstTxWarp prst="textNoShape">
                <a:avLst/>
              </a:prstTxWarp>
              <a:spAutoFit/>
            </a:bodyPr>
            <a:lstStyle/>
            <a:p>
              <a:pPr algn="ctr">
                <a:spcAft>
                  <a:spcPts val="0"/>
                </a:spcAft>
              </a:pPr>
              <a:r>
                <a:rPr lang="en-GB" sz="1400" b="1" dirty="0" smtClean="0">
                  <a:solidFill>
                    <a:srgbClr val="006580"/>
                  </a:solidFill>
                  <a:effectLst/>
                  <a:latin typeface="Calibri" panose="020F0502020204030204" pitchFamily="34" charset="0"/>
                  <a:ea typeface="Calibri" panose="020F0502020204030204" pitchFamily="34" charset="0"/>
                  <a:cs typeface="Times New Roman" panose="02020603050405020304" pitchFamily="18" charset="0"/>
                </a:rPr>
                <a:t>Focused</a:t>
              </a:r>
            </a:p>
            <a:p>
              <a:pPr algn="ctr">
                <a:spcAft>
                  <a:spcPts val="0"/>
                </a:spcAft>
              </a:pPr>
              <a:r>
                <a:rPr lang="en-GB" sz="1400" b="1" dirty="0" smtClean="0">
                  <a:solidFill>
                    <a:srgbClr val="006580"/>
                  </a:solidFill>
                  <a:effectLst/>
                  <a:latin typeface="Calibri" panose="020F0502020204030204" pitchFamily="34" charset="0"/>
                  <a:ea typeface="Calibri" panose="020F0502020204030204" pitchFamily="34" charset="0"/>
                  <a:cs typeface="Times New Roman" panose="02020603050405020304" pitchFamily="18" charset="0"/>
                </a:rPr>
                <a:t>cloze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80619568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651764"/>
            <a:ext cx="9150889" cy="6212362"/>
          </a:xfrm>
          <a:prstGeom prst="rect">
            <a:avLst/>
          </a:prstGeom>
          <a:ln>
            <a:solidFill>
              <a:schemeClr val="bg1">
                <a:lumMod val="75000"/>
              </a:schemeClr>
            </a:solidFill>
          </a:ln>
        </p:spPr>
      </p:pic>
      <p:grpSp>
        <p:nvGrpSpPr>
          <p:cNvPr id="11" name="Group 10"/>
          <p:cNvGrpSpPr/>
          <p:nvPr/>
        </p:nvGrpSpPr>
        <p:grpSpPr>
          <a:xfrm>
            <a:off x="7743825" y="64652"/>
            <a:ext cx="1400175" cy="1259840"/>
            <a:chOff x="5248275" y="3295015"/>
            <a:chExt cx="1400175" cy="1259840"/>
          </a:xfrm>
        </p:grpSpPr>
        <p:sp>
          <p:nvSpPr>
            <p:cNvPr id="12" name="Oval 11"/>
            <p:cNvSpPr>
              <a:spLocks noChangeAspect="1"/>
            </p:cNvSpPr>
            <p:nvPr/>
          </p:nvSpPr>
          <p:spPr>
            <a:xfrm>
              <a:off x="5314950" y="3295015"/>
              <a:ext cx="1259840" cy="1259840"/>
            </a:xfrm>
            <a:prstGeom prst="ellipse">
              <a:avLst/>
            </a:prstGeom>
            <a:solidFill>
              <a:srgbClr val="D3CD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 name="Text Box 29"/>
            <p:cNvSpPr txBox="1"/>
            <p:nvPr/>
          </p:nvSpPr>
          <p:spPr>
            <a:xfrm>
              <a:off x="5248275" y="3685249"/>
              <a:ext cx="1400175" cy="503590"/>
            </a:xfrm>
            <a:prstGeom prst="rect">
              <a:avLst/>
            </a:prstGeom>
            <a:noFill/>
            <a:ln w="6350">
              <a:noFill/>
            </a:ln>
          </p:spPr>
          <p:txBody>
            <a:bodyPr rot="0" spcFirstLastPara="0" vert="horz" wrap="square" lIns="36000" tIns="36000" rIns="36000" bIns="36000" numCol="1" spcCol="0" rtlCol="0" fromWordArt="0" anchor="t" anchorCtr="0" forceAA="0" compatLnSpc="1">
              <a:prstTxWarp prst="textNoShape">
                <a:avLst/>
              </a:prstTxWarp>
              <a:spAutoFit/>
            </a:bodyPr>
            <a:lstStyle/>
            <a:p>
              <a:pPr algn="ctr">
                <a:spcAft>
                  <a:spcPts val="0"/>
                </a:spcAft>
              </a:pPr>
              <a:r>
                <a:rPr lang="en-GB" sz="1400" b="1" dirty="0" smtClean="0">
                  <a:solidFill>
                    <a:srgbClr val="006580"/>
                  </a:solidFill>
                  <a:effectLst/>
                  <a:latin typeface="Calibri" panose="020F0502020204030204" pitchFamily="34" charset="0"/>
                  <a:ea typeface="Calibri" panose="020F0502020204030204" pitchFamily="34" charset="0"/>
                  <a:cs typeface="Times New Roman" panose="02020603050405020304" pitchFamily="18" charset="0"/>
                </a:rPr>
                <a:t>Focused</a:t>
              </a:r>
            </a:p>
            <a:p>
              <a:pPr algn="ctr">
                <a:spcAft>
                  <a:spcPts val="0"/>
                </a:spcAft>
              </a:pPr>
              <a:r>
                <a:rPr lang="en-GB" sz="1400" b="1" dirty="0" smtClean="0">
                  <a:solidFill>
                    <a:srgbClr val="006580"/>
                  </a:solidFill>
                  <a:effectLst/>
                  <a:latin typeface="Calibri" panose="020F0502020204030204" pitchFamily="34" charset="0"/>
                  <a:ea typeface="Calibri" panose="020F0502020204030204" pitchFamily="34" charset="0"/>
                  <a:cs typeface="Times New Roman" panose="02020603050405020304" pitchFamily="18" charset="0"/>
                </a:rPr>
                <a:t>cloze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4" name="Title 1"/>
          <p:cNvSpPr txBox="1">
            <a:spLocks/>
          </p:cNvSpPr>
          <p:nvPr/>
        </p:nvSpPr>
        <p:spPr>
          <a:xfrm>
            <a:off x="143751" y="26336"/>
            <a:ext cx="8820737" cy="576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000" b="1"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defRPr/>
            </a:pPr>
            <a:r>
              <a:rPr lang="en-US" dirty="0"/>
              <a:t>Respiration and breathing</a:t>
            </a:r>
          </a:p>
        </p:txBody>
      </p:sp>
      <p:sp>
        <p:nvSpPr>
          <p:cNvPr id="15" name="TextBox 14"/>
          <p:cNvSpPr txBox="1"/>
          <p:nvPr/>
        </p:nvSpPr>
        <p:spPr>
          <a:xfrm>
            <a:off x="215660" y="905773"/>
            <a:ext cx="8748828" cy="1613139"/>
          </a:xfrm>
          <a:prstGeom prst="rect">
            <a:avLst/>
          </a:prstGeom>
          <a:noFill/>
        </p:spPr>
        <p:txBody>
          <a:bodyPr wrap="square" rtlCol="0">
            <a:noAutofit/>
          </a:bodyPr>
          <a:lstStyle/>
          <a:p>
            <a:pPr>
              <a:spcAft>
                <a:spcPts val="3000"/>
              </a:spcAft>
            </a:pPr>
            <a:r>
              <a:rPr lang="en-GB" sz="1600" dirty="0" smtClean="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Respiration is one of the processes carried out by living things.</a:t>
            </a:r>
          </a:p>
          <a:p>
            <a:pPr>
              <a:spcAft>
                <a:spcPts val="1200"/>
              </a:spcAft>
            </a:pPr>
            <a:r>
              <a:rPr lang="en-GB" sz="16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Complete the sentences in the box.</a:t>
            </a:r>
          </a:p>
          <a:p>
            <a:pPr>
              <a:spcAft>
                <a:spcPts val="1200"/>
              </a:spcAft>
            </a:pPr>
            <a:r>
              <a:rPr lang="en-GB" sz="16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You should only </a:t>
            </a:r>
            <a:r>
              <a:rPr lang="en-GB" sz="1600" dirty="0" smtClean="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use </a:t>
            </a:r>
            <a:r>
              <a:rPr lang="en-GB" sz="16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respiration</a:t>
            </a:r>
            <a:r>
              <a:rPr lang="en-GB" sz="16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or </a:t>
            </a:r>
            <a:r>
              <a:rPr lang="en-GB" sz="16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breathing</a:t>
            </a:r>
            <a:r>
              <a:rPr lang="en-GB" sz="16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GB" sz="1600" dirty="0" smtClean="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to fill </a:t>
            </a:r>
            <a:r>
              <a:rPr lang="en-GB" sz="16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each gap.</a:t>
            </a:r>
          </a:p>
          <a:p>
            <a:pPr>
              <a:spcAft>
                <a:spcPts val="1200"/>
              </a:spcAft>
            </a:pPr>
            <a:endParaRPr lang="en-GB" sz="16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p:cNvSpPr txBox="1"/>
          <p:nvPr/>
        </p:nvSpPr>
        <p:spPr>
          <a:xfrm>
            <a:off x="179705" y="2674189"/>
            <a:ext cx="8748828" cy="3433314"/>
          </a:xfrm>
          <a:prstGeom prst="rect">
            <a:avLst/>
          </a:prstGeom>
          <a:solidFill>
            <a:srgbClr val="FAFAEA"/>
          </a:solidFill>
          <a:ln>
            <a:solidFill>
              <a:schemeClr val="tx2">
                <a:lumMod val="50000"/>
              </a:schemeClr>
            </a:solidFill>
          </a:ln>
        </p:spPr>
        <p:txBody>
          <a:bodyPr wrap="square" rtlCol="0">
            <a:noAutofit/>
          </a:bodyPr>
          <a:lstStyle/>
          <a:p>
            <a:pPr>
              <a:spcAft>
                <a:spcPts val="2400"/>
              </a:spcAft>
            </a:pPr>
            <a:r>
              <a:rPr lang="en-GB" dirty="0" smtClean="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Moving </a:t>
            </a: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air into and out of your lungs is called …………………………</a:t>
            </a:r>
            <a:r>
              <a:rPr lang="en-GB" dirty="0" smtClean="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a:t>
            </a:r>
          </a:p>
          <a:p>
            <a:pPr>
              <a:spcAft>
                <a:spcPts val="2400"/>
              </a:spcAft>
            </a:pP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Using food as fuel to provide energy is called …………………………</a:t>
            </a:r>
            <a:r>
              <a:rPr lang="en-GB" dirty="0" smtClean="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a:t>
            </a:r>
          </a:p>
          <a:p>
            <a:pPr>
              <a:spcAft>
                <a:spcPts val="2400"/>
              </a:spcAft>
            </a:pP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a:t>
            </a:r>
            <a:r>
              <a:rPr lang="en-GB" dirty="0" smtClean="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happens in all living things.</a:t>
            </a:r>
          </a:p>
          <a:p>
            <a:pPr>
              <a:spcAft>
                <a:spcPts val="2400"/>
              </a:spcAft>
            </a:pP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a:t>
            </a:r>
            <a:r>
              <a:rPr lang="en-GB" dirty="0" smtClean="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only happens in some living things.</a:t>
            </a:r>
          </a:p>
          <a:p>
            <a:pPr>
              <a:spcAft>
                <a:spcPts val="2400"/>
              </a:spcAft>
            </a:pPr>
            <a:r>
              <a:rPr lang="en-GB" dirty="0" smtClean="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does not happen in plants.</a:t>
            </a:r>
          </a:p>
          <a:p>
            <a:pPr>
              <a:spcAft>
                <a:spcPts val="2400"/>
              </a:spcAft>
            </a:pPr>
            <a:r>
              <a:rPr lang="en-GB" dirty="0" smtClean="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provides living things with oxygen for </a:t>
            </a:r>
            <a:r>
              <a:rPr lang="en-GB" dirty="0" smtClean="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a:t>
            </a:r>
            <a:endPar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Rectangle 19"/>
          <p:cNvSpPr/>
          <p:nvPr/>
        </p:nvSpPr>
        <p:spPr>
          <a:xfrm>
            <a:off x="5584723" y="0"/>
            <a:ext cx="3559277" cy="6858000"/>
          </a:xfrm>
          <a:prstGeom prst="rect">
            <a:avLst/>
          </a:prstGeom>
          <a:gradFill>
            <a:gsLst>
              <a:gs pos="0">
                <a:schemeClr val="bg1">
                  <a:alpha val="0"/>
                </a:schemeClr>
              </a:gs>
              <a:gs pos="25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a:spLocks/>
          </p:cNvSpPr>
          <p:nvPr/>
        </p:nvSpPr>
        <p:spPr>
          <a:xfrm>
            <a:off x="7316312" y="135696"/>
            <a:ext cx="1656000" cy="1584000"/>
          </a:xfrm>
          <a:prstGeom prst="rect">
            <a:avLst/>
          </a:prstGeom>
          <a:solidFill>
            <a:srgbClr val="4555A5"/>
          </a:solidFill>
          <a:effectLst>
            <a:outerShdw blurRad="50800" dist="38100" dir="2700000" algn="tl" rotWithShape="0">
              <a:prstClr val="black">
                <a:alpha val="40000"/>
              </a:prstClr>
            </a:outerShdw>
          </a:effectLst>
        </p:spPr>
        <p:txBody>
          <a:bodyPr vert="horz" wrap="square" lIns="108000" tIns="108000" rIns="108000" bIns="108000" rtlCol="0" anchor="t" anchorCtr="0">
            <a:spAutoFit/>
          </a:bodyPr>
          <a:lstStyle/>
          <a:p>
            <a:pPr algn="l">
              <a:spcAft>
                <a:spcPts val="600"/>
              </a:spcAft>
            </a:pPr>
            <a:r>
              <a:rPr lang="en-GB" sz="2400" b="1" dirty="0">
                <a:solidFill>
                  <a:schemeClr val="bg1"/>
                </a:solidFill>
                <a:latin typeface="Arial" panose="020B0604020202020204" pitchFamily="34" charset="0"/>
                <a:cs typeface="Arial" panose="020B0604020202020204" pitchFamily="34" charset="0"/>
              </a:rPr>
              <a:t>6</a:t>
            </a:r>
            <a:endParaRPr lang="en-GB" sz="3200" b="1" dirty="0">
              <a:solidFill>
                <a:schemeClr val="bg1"/>
              </a:solidFill>
              <a:latin typeface="Arial" panose="020B0604020202020204" pitchFamily="34" charset="0"/>
              <a:cs typeface="Arial" panose="020B0604020202020204" pitchFamily="34" charset="0"/>
            </a:endParaRPr>
          </a:p>
          <a:p>
            <a:pPr algn="l">
              <a:spcAft>
                <a:spcPts val="600"/>
              </a:spcAft>
            </a:pPr>
            <a:r>
              <a:rPr lang="en-GB" sz="1400" b="1" dirty="0">
                <a:solidFill>
                  <a:schemeClr val="bg1"/>
                </a:solidFill>
                <a:latin typeface="Arial" panose="020B0604020202020204" pitchFamily="34" charset="0"/>
                <a:cs typeface="Arial" panose="020B0604020202020204" pitchFamily="34" charset="0"/>
              </a:rPr>
              <a:t>Language of science</a:t>
            </a:r>
          </a:p>
          <a:p>
            <a:pPr algn="l"/>
            <a:r>
              <a:rPr lang="en-GB" sz="1200" dirty="0">
                <a:solidFill>
                  <a:schemeClr val="bg1"/>
                </a:solidFill>
                <a:latin typeface="Arial" panose="020B0604020202020204" pitchFamily="34" charset="0"/>
                <a:cs typeface="Arial" panose="020B0604020202020204" pitchFamily="34" charset="0"/>
              </a:rPr>
              <a:t>Develop scientific vocabulary</a:t>
            </a:r>
          </a:p>
        </p:txBody>
      </p:sp>
      <p:sp>
        <p:nvSpPr>
          <p:cNvPr id="22" name="TextBox 21"/>
          <p:cNvSpPr txBox="1"/>
          <p:nvPr/>
        </p:nvSpPr>
        <p:spPr>
          <a:xfrm>
            <a:off x="7316312" y="1788124"/>
            <a:ext cx="1656000" cy="1584000"/>
          </a:xfrm>
          <a:prstGeom prst="rect">
            <a:avLst/>
          </a:prstGeom>
          <a:solidFill>
            <a:srgbClr val="EC4541"/>
          </a:solidFill>
          <a:effectLst>
            <a:outerShdw blurRad="50800" dist="38100" dir="2700000" algn="tl" rotWithShape="0">
              <a:prstClr val="black">
                <a:alpha val="40000"/>
              </a:prstClr>
            </a:outerShdw>
          </a:effectLst>
        </p:spPr>
        <p:txBody>
          <a:bodyPr vert="horz" wrap="square" lIns="108000" tIns="108000" rIns="108000" bIns="108000" rtlCol="0" anchor="t" anchorCtr="0">
            <a:noAutofit/>
          </a:bodyPr>
          <a:lstStyle/>
          <a:p>
            <a:pPr algn="l">
              <a:spcAft>
                <a:spcPts val="600"/>
              </a:spcAft>
            </a:pPr>
            <a:r>
              <a:rPr lang="en-GB" sz="2400" b="1" dirty="0">
                <a:solidFill>
                  <a:schemeClr val="bg1"/>
                </a:solidFill>
                <a:latin typeface="Arial" panose="020B0604020202020204" pitchFamily="34" charset="0"/>
                <a:cs typeface="Arial" panose="020B0604020202020204" pitchFamily="34" charset="0"/>
              </a:rPr>
              <a:t>1</a:t>
            </a:r>
            <a:endParaRPr lang="en-GB" sz="3200" b="1" dirty="0">
              <a:solidFill>
                <a:schemeClr val="bg1"/>
              </a:solidFill>
              <a:latin typeface="Arial" panose="020B0604020202020204" pitchFamily="34" charset="0"/>
              <a:cs typeface="Arial" panose="020B0604020202020204" pitchFamily="34" charset="0"/>
            </a:endParaRPr>
          </a:p>
          <a:p>
            <a:pPr algn="l">
              <a:spcAft>
                <a:spcPts val="600"/>
              </a:spcAft>
            </a:pPr>
            <a:r>
              <a:rPr lang="en-GB" sz="1400" b="1" dirty="0">
                <a:solidFill>
                  <a:schemeClr val="bg1"/>
                </a:solidFill>
                <a:latin typeface="Arial" panose="020B0604020202020204" pitchFamily="34" charset="0"/>
                <a:cs typeface="Arial" panose="020B0604020202020204" pitchFamily="34" charset="0"/>
              </a:rPr>
              <a:t>Preconceptions</a:t>
            </a:r>
          </a:p>
          <a:p>
            <a:pPr algn="l"/>
            <a:r>
              <a:rPr lang="en-GB" sz="1200" dirty="0">
                <a:solidFill>
                  <a:schemeClr val="bg1"/>
                </a:solidFill>
                <a:latin typeface="Arial" panose="020B0604020202020204" pitchFamily="34" charset="0"/>
                <a:cs typeface="Arial" panose="020B0604020202020204" pitchFamily="34" charset="0"/>
              </a:rPr>
              <a:t>Build on the ideas that pupils bring to lessons</a:t>
            </a:r>
          </a:p>
        </p:txBody>
      </p:sp>
      <p:sp>
        <p:nvSpPr>
          <p:cNvPr id="23" name="TextBox 22"/>
          <p:cNvSpPr txBox="1"/>
          <p:nvPr/>
        </p:nvSpPr>
        <p:spPr>
          <a:xfrm>
            <a:off x="7316312" y="5092979"/>
            <a:ext cx="1656000" cy="1584000"/>
          </a:xfrm>
          <a:prstGeom prst="rect">
            <a:avLst/>
          </a:prstGeom>
          <a:solidFill>
            <a:srgbClr val="8BC249"/>
          </a:solidFill>
          <a:effectLst>
            <a:outerShdw blurRad="50800" dist="38100" dir="2700000" algn="tl" rotWithShape="0">
              <a:prstClr val="black">
                <a:alpha val="40000"/>
              </a:prstClr>
            </a:outerShdw>
          </a:effectLst>
        </p:spPr>
        <p:txBody>
          <a:bodyPr vert="horz" wrap="square" lIns="108000" tIns="108000" rIns="108000" bIns="108000" rtlCol="0" anchor="t" anchorCtr="0">
            <a:noAutofit/>
          </a:bodyPr>
          <a:lstStyle/>
          <a:p>
            <a:pPr algn="l">
              <a:spcAft>
                <a:spcPts val="600"/>
              </a:spcAft>
            </a:pPr>
            <a:r>
              <a:rPr lang="en-GB" sz="2400" b="1" dirty="0">
                <a:solidFill>
                  <a:schemeClr val="bg1"/>
                </a:solidFill>
                <a:latin typeface="Arial" panose="020B0604020202020204" pitchFamily="34" charset="0"/>
                <a:cs typeface="Arial" panose="020B0604020202020204" pitchFamily="34" charset="0"/>
              </a:rPr>
              <a:t>4</a:t>
            </a:r>
            <a:endParaRPr lang="en-GB" sz="3200" b="1" dirty="0">
              <a:solidFill>
                <a:schemeClr val="bg1"/>
              </a:solidFill>
              <a:latin typeface="Arial" panose="020B0604020202020204" pitchFamily="34" charset="0"/>
              <a:cs typeface="Arial" panose="020B0604020202020204" pitchFamily="34" charset="0"/>
            </a:endParaRPr>
          </a:p>
          <a:p>
            <a:pPr algn="l">
              <a:spcAft>
                <a:spcPts val="600"/>
              </a:spcAft>
            </a:pPr>
            <a:r>
              <a:rPr lang="en-GB" sz="1400" b="1" dirty="0">
                <a:solidFill>
                  <a:schemeClr val="bg1"/>
                </a:solidFill>
                <a:latin typeface="Arial" panose="020B0604020202020204" pitchFamily="34" charset="0"/>
                <a:cs typeface="Arial" panose="020B0604020202020204" pitchFamily="34" charset="0"/>
              </a:rPr>
              <a:t>Memory</a:t>
            </a:r>
          </a:p>
          <a:p>
            <a:pPr algn="l"/>
            <a:r>
              <a:rPr lang="en-GB" sz="1200" dirty="0">
                <a:solidFill>
                  <a:schemeClr val="bg1"/>
                </a:solidFill>
                <a:latin typeface="Arial" panose="020B0604020202020204" pitchFamily="34" charset="0"/>
                <a:cs typeface="Arial" panose="020B0604020202020204" pitchFamily="34" charset="0"/>
              </a:rPr>
              <a:t>Support pupils to retain and retrieve knowledge</a:t>
            </a:r>
          </a:p>
        </p:txBody>
      </p:sp>
      <p:sp>
        <p:nvSpPr>
          <p:cNvPr id="24" name="TextBox 23"/>
          <p:cNvSpPr txBox="1"/>
          <p:nvPr/>
        </p:nvSpPr>
        <p:spPr>
          <a:xfrm>
            <a:off x="7316312" y="3440552"/>
            <a:ext cx="1656000" cy="1584000"/>
          </a:xfrm>
          <a:prstGeom prst="rect">
            <a:avLst/>
          </a:prstGeom>
          <a:solidFill>
            <a:srgbClr val="7E479C"/>
          </a:solidFill>
          <a:effectLst>
            <a:outerShdw blurRad="50800" dist="38100" dir="2700000" algn="tl" rotWithShape="0">
              <a:prstClr val="black">
                <a:alpha val="40000"/>
              </a:prstClr>
            </a:outerShdw>
          </a:effectLst>
        </p:spPr>
        <p:txBody>
          <a:bodyPr vert="horz" wrap="square" lIns="108000" tIns="108000" rIns="108000" bIns="108000" rtlCol="0" anchor="t" anchorCtr="0">
            <a:noAutofit/>
          </a:bodyPr>
          <a:lstStyle/>
          <a:p>
            <a:pPr algn="l">
              <a:spcAft>
                <a:spcPts val="600"/>
              </a:spcAft>
            </a:pPr>
            <a:r>
              <a:rPr lang="en-GB" sz="2400" b="1" dirty="0">
                <a:solidFill>
                  <a:schemeClr val="bg1"/>
                </a:solidFill>
                <a:latin typeface="Arial" panose="020B0604020202020204" pitchFamily="34" charset="0"/>
                <a:cs typeface="Arial" panose="020B0604020202020204" pitchFamily="34" charset="0"/>
              </a:rPr>
              <a:t>7</a:t>
            </a:r>
            <a:endParaRPr lang="en-GB" sz="3200" b="1" dirty="0">
              <a:solidFill>
                <a:schemeClr val="bg1"/>
              </a:solidFill>
              <a:latin typeface="Arial" panose="020B0604020202020204" pitchFamily="34" charset="0"/>
              <a:cs typeface="Arial" panose="020B0604020202020204" pitchFamily="34" charset="0"/>
            </a:endParaRPr>
          </a:p>
          <a:p>
            <a:pPr algn="l">
              <a:spcAft>
                <a:spcPts val="600"/>
              </a:spcAft>
            </a:pPr>
            <a:r>
              <a:rPr lang="en-GB" sz="1400" b="1" dirty="0">
                <a:solidFill>
                  <a:schemeClr val="bg1"/>
                </a:solidFill>
                <a:latin typeface="Arial" panose="020B0604020202020204" pitchFamily="34" charset="0"/>
                <a:cs typeface="Arial" panose="020B0604020202020204" pitchFamily="34" charset="0"/>
              </a:rPr>
              <a:t>Feedback</a:t>
            </a:r>
          </a:p>
          <a:p>
            <a:pPr algn="l"/>
            <a:r>
              <a:rPr lang="en-GB" sz="1200" dirty="0">
                <a:solidFill>
                  <a:schemeClr val="bg1"/>
                </a:solidFill>
                <a:latin typeface="Arial" panose="020B0604020202020204" pitchFamily="34" charset="0"/>
                <a:cs typeface="Arial" panose="020B0604020202020204" pitchFamily="34" charset="0"/>
              </a:rPr>
              <a:t>Use structured feedback to move on pupils’ thinking</a:t>
            </a:r>
          </a:p>
        </p:txBody>
      </p:sp>
    </p:spTree>
    <p:extLst>
      <p:ext uri="{BB962C8B-B14F-4D97-AF65-F5344CB8AC3E}">
        <p14:creationId xmlns:p14="http://schemas.microsoft.com/office/powerpoint/2010/main" val="234515013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6889" y="645638"/>
            <a:ext cx="9150889" cy="6212362"/>
          </a:xfrm>
          <a:prstGeom prst="rect">
            <a:avLst/>
          </a:prstGeom>
          <a:ln>
            <a:solidFill>
              <a:schemeClr val="bg1">
                <a:lumMod val="75000"/>
              </a:schemeClr>
            </a:solidFill>
          </a:ln>
        </p:spPr>
      </p:pic>
      <p:sp>
        <p:nvSpPr>
          <p:cNvPr id="8" name="Title 1">
            <a:extLst>
              <a:ext uri="{FF2B5EF4-FFF2-40B4-BE49-F238E27FC236}">
                <a16:creationId xmlns:a16="http://schemas.microsoft.com/office/drawing/2014/main" xmlns="" id="{1BD263D0-3893-4BA1-9435-7ECF2E587C02}"/>
              </a:ext>
            </a:extLst>
          </p:cNvPr>
          <p:cNvSpPr txBox="1">
            <a:spLocks/>
          </p:cNvSpPr>
          <p:nvPr/>
        </p:nvSpPr>
        <p:spPr>
          <a:xfrm>
            <a:off x="143751" y="26336"/>
            <a:ext cx="8820737" cy="576000"/>
          </a:xfrm>
          <a:prstGeom prst="rect">
            <a:avLst/>
          </a:prstGeom>
        </p:spPr>
        <p:txBody>
          <a:bodyPr anchor="ctr" anchorCtr="0"/>
          <a:lstStyle>
            <a:lvl1pPr algn="ctr" defTabSz="914400" rtl="0" eaLnBrk="1" latinLnBrk="0" hangingPunct="1">
              <a:spcBef>
                <a:spcPct val="0"/>
              </a:spcBef>
              <a:buNone/>
              <a:defRPr sz="4000" b="1" kern="1200">
                <a:solidFill>
                  <a:schemeClr val="bg1"/>
                </a:solidFill>
                <a:latin typeface="+mj-lt"/>
                <a:ea typeface="+mj-ea"/>
                <a:cs typeface="+mj-cs"/>
              </a:defRPr>
            </a:lvl1pPr>
          </a:lstStyle>
          <a:p>
            <a:r>
              <a:rPr lang="en-GB" sz="2000" dirty="0" smtClean="0">
                <a:solidFill>
                  <a:srgbClr val="10253F"/>
                </a:solidFill>
                <a:latin typeface="Verdana" panose="020B0604030504040204" pitchFamily="34" charset="0"/>
                <a:ea typeface="Verdana" panose="020B0604030504040204" pitchFamily="34" charset="0"/>
              </a:rPr>
              <a:t>Particle model - melting</a:t>
            </a:r>
            <a:endParaRPr lang="en-GB" sz="2000" dirty="0">
              <a:solidFill>
                <a:srgbClr val="10253F"/>
              </a:solidFill>
              <a:latin typeface="Verdana" panose="020B0604030504040204" pitchFamily="34" charset="0"/>
              <a:ea typeface="Verdana" panose="020B0604030504040204" pitchFamily="34" charset="0"/>
            </a:endParaRPr>
          </a:p>
        </p:txBody>
      </p:sp>
      <p:sp>
        <p:nvSpPr>
          <p:cNvPr id="10" name="Text Placeholder 3">
            <a:extLst>
              <a:ext uri="{FF2B5EF4-FFF2-40B4-BE49-F238E27FC236}">
                <a16:creationId xmlns:a16="http://schemas.microsoft.com/office/drawing/2014/main" xmlns="" id="{08E013CA-2F4C-4F2C-81B4-0D052EAF9BC7}"/>
              </a:ext>
            </a:extLst>
          </p:cNvPr>
          <p:cNvSpPr txBox="1">
            <a:spLocks/>
          </p:cNvSpPr>
          <p:nvPr/>
        </p:nvSpPr>
        <p:spPr>
          <a:xfrm>
            <a:off x="354605" y="832586"/>
            <a:ext cx="8434790" cy="1132618"/>
          </a:xfrm>
          <a:prstGeom prst="rect">
            <a:avLst/>
          </a:prstGeom>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3647F"/>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3647F"/>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1200"/>
              </a:spcAft>
              <a:buNone/>
            </a:pPr>
            <a:r>
              <a:rPr lang="en-GB" sz="1800" dirty="0" smtClean="0">
                <a:solidFill>
                  <a:srgbClr val="10253F"/>
                </a:solidFill>
                <a:latin typeface="Verdana" panose="020B0604030504040204" pitchFamily="34" charset="0"/>
                <a:ea typeface="Verdana" panose="020B0604030504040204" pitchFamily="34" charset="0"/>
              </a:rPr>
              <a:t>The diagram is from a textbook.</a:t>
            </a:r>
          </a:p>
          <a:p>
            <a:pPr marL="0" indent="0">
              <a:spcAft>
                <a:spcPts val="1200"/>
              </a:spcAft>
              <a:buNone/>
            </a:pPr>
            <a:r>
              <a:rPr lang="en-GB" sz="1800" dirty="0" smtClean="0">
                <a:solidFill>
                  <a:srgbClr val="10253F"/>
                </a:solidFill>
                <a:latin typeface="Verdana" panose="020B0604030504040204" pitchFamily="34" charset="0"/>
                <a:ea typeface="Verdana" panose="020B0604030504040204" pitchFamily="34" charset="0"/>
              </a:rPr>
              <a:t>It shows the </a:t>
            </a:r>
            <a:r>
              <a:rPr lang="en-GB" sz="1800" b="1" dirty="0" smtClean="0">
                <a:solidFill>
                  <a:srgbClr val="10253F"/>
                </a:solidFill>
                <a:latin typeface="Verdana" panose="020B0604030504040204" pitchFamily="34" charset="0"/>
                <a:ea typeface="Verdana" panose="020B0604030504040204" pitchFamily="34" charset="0"/>
              </a:rPr>
              <a:t>particle model</a:t>
            </a:r>
            <a:r>
              <a:rPr lang="en-GB" sz="1800" dirty="0" smtClean="0">
                <a:solidFill>
                  <a:srgbClr val="10253F"/>
                </a:solidFill>
                <a:latin typeface="Verdana" panose="020B0604030504040204" pitchFamily="34" charset="0"/>
                <a:ea typeface="Verdana" panose="020B0604030504040204" pitchFamily="34" charset="0"/>
              </a:rPr>
              <a:t> of a substance in the solid state melting so that the sample is in the liquid state.</a:t>
            </a:r>
            <a:endParaRPr lang="en-GB" sz="1800" dirty="0">
              <a:solidFill>
                <a:srgbClr val="10253F"/>
              </a:solidFill>
              <a:latin typeface="Verdana" panose="020B0604030504040204" pitchFamily="34" charset="0"/>
              <a:ea typeface="Verdana" panose="020B0604030504040204" pitchFamily="34" charset="0"/>
            </a:endParaRPr>
          </a:p>
        </p:txBody>
      </p:sp>
      <p:sp>
        <p:nvSpPr>
          <p:cNvPr id="11" name="Text Placeholder 4">
            <a:extLst>
              <a:ext uri="{FF2B5EF4-FFF2-40B4-BE49-F238E27FC236}">
                <a16:creationId xmlns:a16="http://schemas.microsoft.com/office/drawing/2014/main" xmlns="" id="{D04CE314-05B3-4BD5-9F1D-0D51C4C04959}"/>
              </a:ext>
            </a:extLst>
          </p:cNvPr>
          <p:cNvSpPr txBox="1">
            <a:spLocks/>
          </p:cNvSpPr>
          <p:nvPr/>
        </p:nvSpPr>
        <p:spPr>
          <a:xfrm>
            <a:off x="354605" y="4110182"/>
            <a:ext cx="8434790" cy="2050470"/>
          </a:xfrm>
          <a:prstGeom prst="rect">
            <a:avLst/>
          </a:prstGeom>
          <a:solidFill>
            <a:srgbClr val="FAFAEA"/>
          </a:solidFill>
          <a:ln>
            <a:solidFill>
              <a:srgbClr val="10253F"/>
            </a:solidFill>
          </a:ln>
        </p:spPr>
        <p:txBody>
          <a:bodyPr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3647F"/>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3647F"/>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1200"/>
              </a:spcAft>
              <a:buNone/>
            </a:pPr>
            <a:r>
              <a:rPr lang="en-GB" sz="1800" b="1" dirty="0" smtClean="0">
                <a:solidFill>
                  <a:srgbClr val="10253F"/>
                </a:solidFill>
                <a:latin typeface="Verdana" panose="020B0604030504040204" pitchFamily="34" charset="0"/>
                <a:ea typeface="Verdana" panose="020B0604030504040204" pitchFamily="34" charset="0"/>
              </a:rPr>
              <a:t>To talk about in your group</a:t>
            </a:r>
          </a:p>
          <a:p>
            <a:pPr marL="0" indent="0">
              <a:spcAft>
                <a:spcPts val="1200"/>
              </a:spcAft>
              <a:buNone/>
            </a:pPr>
            <a:r>
              <a:rPr lang="en-GB" sz="1800" dirty="0" smtClean="0">
                <a:solidFill>
                  <a:srgbClr val="10253F"/>
                </a:solidFill>
                <a:latin typeface="Verdana" panose="020B0604030504040204" pitchFamily="34" charset="0"/>
                <a:ea typeface="Verdana" panose="020B0604030504040204" pitchFamily="34" charset="0"/>
              </a:rPr>
              <a:t>State three ways in which you think the diagram is a </a:t>
            </a:r>
            <a:r>
              <a:rPr lang="en-GB" sz="1800" b="1" dirty="0" smtClean="0">
                <a:solidFill>
                  <a:srgbClr val="10253F"/>
                </a:solidFill>
                <a:latin typeface="Verdana" panose="020B0604030504040204" pitchFamily="34" charset="0"/>
                <a:ea typeface="Verdana" panose="020B0604030504040204" pitchFamily="34" charset="0"/>
              </a:rPr>
              <a:t>good representation</a:t>
            </a:r>
            <a:r>
              <a:rPr lang="en-GB" sz="1800" dirty="0" smtClean="0">
                <a:solidFill>
                  <a:srgbClr val="10253F"/>
                </a:solidFill>
                <a:latin typeface="Verdana" panose="020B0604030504040204" pitchFamily="34" charset="0"/>
                <a:ea typeface="Verdana" panose="020B0604030504040204" pitchFamily="34" charset="0"/>
              </a:rPr>
              <a:t> of a substance melting.</a:t>
            </a:r>
          </a:p>
          <a:p>
            <a:pPr marL="0" indent="0">
              <a:spcAft>
                <a:spcPts val="1200"/>
              </a:spcAft>
              <a:buNone/>
            </a:pPr>
            <a:r>
              <a:rPr lang="en-GB" sz="1800" dirty="0" smtClean="0">
                <a:solidFill>
                  <a:srgbClr val="10253F"/>
                </a:solidFill>
                <a:latin typeface="Verdana" panose="020B0604030504040204" pitchFamily="34" charset="0"/>
                <a:ea typeface="Verdana" panose="020B0604030504040204" pitchFamily="34" charset="0"/>
              </a:rPr>
              <a:t>State three ways in which you think the diagram is </a:t>
            </a:r>
            <a:r>
              <a:rPr lang="en-GB" sz="1800" b="1" dirty="0" smtClean="0">
                <a:solidFill>
                  <a:srgbClr val="10253F"/>
                </a:solidFill>
                <a:latin typeface="Verdana" panose="020B0604030504040204" pitchFamily="34" charset="0"/>
                <a:ea typeface="Verdana" panose="020B0604030504040204" pitchFamily="34" charset="0"/>
              </a:rPr>
              <a:t>not an accurate representation </a:t>
            </a:r>
            <a:r>
              <a:rPr lang="en-GB" sz="1800" dirty="0" smtClean="0">
                <a:solidFill>
                  <a:srgbClr val="10253F"/>
                </a:solidFill>
                <a:latin typeface="Verdana" panose="020B0604030504040204" pitchFamily="34" charset="0"/>
                <a:ea typeface="Verdana" panose="020B0604030504040204" pitchFamily="34" charset="0"/>
              </a:rPr>
              <a:t>of a substance melting.</a:t>
            </a:r>
          </a:p>
        </p:txBody>
      </p:sp>
      <p:sp>
        <p:nvSpPr>
          <p:cNvPr id="12" name="Rectangle 11">
            <a:extLst>
              <a:ext uri="{FF2B5EF4-FFF2-40B4-BE49-F238E27FC236}">
                <a16:creationId xmlns:a16="http://schemas.microsoft.com/office/drawing/2014/main" xmlns="" id="{0D9691AB-9166-443A-8714-4DB757DCED81}"/>
              </a:ext>
            </a:extLst>
          </p:cNvPr>
          <p:cNvSpPr>
            <a:spLocks noChangeArrowheads="1"/>
          </p:cNvSpPr>
          <p:nvPr/>
        </p:nvSpPr>
        <p:spPr bwMode="auto">
          <a:xfrm>
            <a:off x="1683026" y="2201836"/>
            <a:ext cx="5486401" cy="164699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srgbClr val="10253F"/>
              </a:solidFill>
            </a:endParaRPr>
          </a:p>
        </p:txBody>
      </p:sp>
      <p:graphicFrame>
        <p:nvGraphicFramePr>
          <p:cNvPr id="13" name="Object 12">
            <a:extLst>
              <a:ext uri="{FF2B5EF4-FFF2-40B4-BE49-F238E27FC236}">
                <a16:creationId xmlns:a16="http://schemas.microsoft.com/office/drawing/2014/main" xmlns="" id="{7FA9CA50-09B4-4E02-AD72-C45EFDBC484F}"/>
              </a:ext>
            </a:extLst>
          </p:cNvPr>
          <p:cNvGraphicFramePr>
            <a:graphicFrameLocks noChangeAspect="1"/>
          </p:cNvGraphicFramePr>
          <p:nvPr>
            <p:extLst/>
          </p:nvPr>
        </p:nvGraphicFramePr>
        <p:xfrm>
          <a:off x="1816428" y="2284760"/>
          <a:ext cx="5180721" cy="1528907"/>
        </p:xfrm>
        <a:graphic>
          <a:graphicData uri="http://schemas.openxmlformats.org/presentationml/2006/ole">
            <mc:AlternateContent xmlns:mc="http://schemas.openxmlformats.org/markup-compatibility/2006">
              <mc:Choice xmlns:v="urn:schemas-microsoft-com:vml" Requires="v">
                <p:oleObj spid="_x0000_s2101" r:id="rId5" imgW="9041270" imgH="2666667" progId="CorelPhotoPaint.Image.9">
                  <p:embed/>
                </p:oleObj>
              </mc:Choice>
              <mc:Fallback>
                <p:oleObj r:id="rId5" imgW="9041270" imgH="2666667" progId="CorelPhotoPaint.Image.9">
                  <p:embed/>
                  <p:pic>
                    <p:nvPicPr>
                      <p:cNvPr id="13" name="Object 12">
                        <a:extLst>
                          <a:ext uri="{FF2B5EF4-FFF2-40B4-BE49-F238E27FC236}">
                            <a16:creationId xmlns:a16="http://schemas.microsoft.com/office/drawing/2014/main" xmlns="" id="{7FA9CA50-09B4-4E02-AD72-C45EFDBC48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6428" y="2284760"/>
                        <a:ext cx="5180721" cy="1528907"/>
                      </a:xfrm>
                      <a:prstGeom prst="rect">
                        <a:avLst/>
                      </a:prstGeom>
                      <a:noFill/>
                    </p:spPr>
                  </p:pic>
                </p:oleObj>
              </mc:Fallback>
            </mc:AlternateContent>
          </a:graphicData>
        </a:graphic>
      </p:graphicFrame>
      <p:grpSp>
        <p:nvGrpSpPr>
          <p:cNvPr id="14" name="Group 13"/>
          <p:cNvGrpSpPr/>
          <p:nvPr/>
        </p:nvGrpSpPr>
        <p:grpSpPr>
          <a:xfrm>
            <a:off x="7743825" y="64652"/>
            <a:ext cx="1400175" cy="1259840"/>
            <a:chOff x="5248275" y="3295015"/>
            <a:chExt cx="1400175" cy="1259840"/>
          </a:xfrm>
        </p:grpSpPr>
        <p:sp>
          <p:nvSpPr>
            <p:cNvPr id="15" name="Oval 14"/>
            <p:cNvSpPr>
              <a:spLocks noChangeAspect="1"/>
            </p:cNvSpPr>
            <p:nvPr/>
          </p:nvSpPr>
          <p:spPr>
            <a:xfrm>
              <a:off x="5314950" y="3295015"/>
              <a:ext cx="1259840" cy="1259840"/>
            </a:xfrm>
            <a:prstGeom prst="ellipse">
              <a:avLst/>
            </a:prstGeom>
            <a:solidFill>
              <a:srgbClr val="D3CD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6" name="Text Box 29"/>
            <p:cNvSpPr txBox="1"/>
            <p:nvPr/>
          </p:nvSpPr>
          <p:spPr>
            <a:xfrm>
              <a:off x="5248275" y="3676016"/>
              <a:ext cx="1400175" cy="503590"/>
            </a:xfrm>
            <a:prstGeom prst="rect">
              <a:avLst/>
            </a:prstGeom>
            <a:noFill/>
            <a:ln w="6350">
              <a:noFill/>
            </a:ln>
          </p:spPr>
          <p:txBody>
            <a:bodyPr rot="0" spcFirstLastPara="0" vert="horz" wrap="square" lIns="36000" tIns="36000" rIns="36000" bIns="36000" numCol="1" spcCol="0" rtlCol="0" fromWordArt="0" anchor="t" anchorCtr="0" forceAA="0" compatLnSpc="1">
              <a:prstTxWarp prst="textNoShape">
                <a:avLst/>
              </a:prstTxWarp>
              <a:spAutoFit/>
            </a:bodyPr>
            <a:lstStyle/>
            <a:p>
              <a:pPr algn="ctr">
                <a:spcAft>
                  <a:spcPts val="0"/>
                </a:spcAft>
              </a:pPr>
              <a:r>
                <a:rPr lang="en-GB" sz="1400" b="1" dirty="0" smtClean="0">
                  <a:solidFill>
                    <a:srgbClr val="006580"/>
                  </a:solidFill>
                  <a:effectLst/>
                  <a:latin typeface="Calibri" panose="020F0502020204030204" pitchFamily="34" charset="0"/>
                  <a:ea typeface="Calibri" panose="020F0502020204030204" pitchFamily="34" charset="0"/>
                  <a:cs typeface="Times New Roman" panose="02020603050405020304" pitchFamily="18" charset="0"/>
                </a:rPr>
                <a:t>Critiquing a model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84497144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6889" y="645638"/>
            <a:ext cx="9150889" cy="6212362"/>
          </a:xfrm>
          <a:prstGeom prst="rect">
            <a:avLst/>
          </a:prstGeom>
          <a:ln>
            <a:solidFill>
              <a:schemeClr val="bg1">
                <a:lumMod val="75000"/>
              </a:schemeClr>
            </a:solidFill>
          </a:ln>
        </p:spPr>
      </p:pic>
      <p:sp>
        <p:nvSpPr>
          <p:cNvPr id="8" name="Title 1">
            <a:extLst>
              <a:ext uri="{FF2B5EF4-FFF2-40B4-BE49-F238E27FC236}">
                <a16:creationId xmlns="" xmlns:a16="http://schemas.microsoft.com/office/drawing/2014/main" id="{1BD263D0-3893-4BA1-9435-7ECF2E587C02}"/>
              </a:ext>
            </a:extLst>
          </p:cNvPr>
          <p:cNvSpPr txBox="1">
            <a:spLocks/>
          </p:cNvSpPr>
          <p:nvPr/>
        </p:nvSpPr>
        <p:spPr>
          <a:xfrm>
            <a:off x="143751" y="26336"/>
            <a:ext cx="8820737" cy="576000"/>
          </a:xfrm>
          <a:prstGeom prst="rect">
            <a:avLst/>
          </a:prstGeom>
        </p:spPr>
        <p:txBody>
          <a:bodyPr anchor="ctr" anchorCtr="0"/>
          <a:lstStyle>
            <a:lvl1pPr algn="ctr" defTabSz="914400" rtl="0" eaLnBrk="1" latinLnBrk="0" hangingPunct="1">
              <a:spcBef>
                <a:spcPct val="0"/>
              </a:spcBef>
              <a:buNone/>
              <a:defRPr sz="4000" b="1" kern="1200">
                <a:solidFill>
                  <a:schemeClr val="bg1"/>
                </a:solidFill>
                <a:latin typeface="+mj-lt"/>
                <a:ea typeface="+mj-ea"/>
                <a:cs typeface="+mj-cs"/>
              </a:defRPr>
            </a:lvl1pPr>
          </a:lstStyle>
          <a:p>
            <a:r>
              <a:rPr lang="en-GB" sz="2000" dirty="0" smtClean="0">
                <a:solidFill>
                  <a:srgbClr val="10253F"/>
                </a:solidFill>
                <a:latin typeface="Verdana" panose="020B0604030504040204" pitchFamily="34" charset="0"/>
                <a:ea typeface="Verdana" panose="020B0604030504040204" pitchFamily="34" charset="0"/>
              </a:rPr>
              <a:t>Particle model - melting</a:t>
            </a:r>
            <a:endParaRPr lang="en-GB" sz="2000" dirty="0">
              <a:solidFill>
                <a:srgbClr val="10253F"/>
              </a:solidFill>
              <a:latin typeface="Verdana" panose="020B0604030504040204" pitchFamily="34" charset="0"/>
              <a:ea typeface="Verdana" panose="020B0604030504040204" pitchFamily="34" charset="0"/>
            </a:endParaRPr>
          </a:p>
        </p:txBody>
      </p:sp>
      <p:sp>
        <p:nvSpPr>
          <p:cNvPr id="9" name="Slide Number Placeholder 2">
            <a:extLst>
              <a:ext uri="{FF2B5EF4-FFF2-40B4-BE49-F238E27FC236}">
                <a16:creationId xmlns="" xmlns:a16="http://schemas.microsoft.com/office/drawing/2014/main" id="{28C411B8-0917-405F-B19D-98EBA1F8349B}"/>
              </a:ext>
            </a:extLst>
          </p:cNvPr>
          <p:cNvSpPr>
            <a:spLocks noGrp="1"/>
          </p:cNvSpPr>
          <p:nvPr>
            <p:ph type="sldNum" sz="quarter" idx="12"/>
          </p:nvPr>
        </p:nvSpPr>
        <p:spPr>
          <a:xfrm>
            <a:off x="6891528" y="6471442"/>
            <a:ext cx="2133600" cy="299358"/>
          </a:xfrm>
        </p:spPr>
        <p:txBody>
          <a:bodyPr/>
          <a:lstStyle/>
          <a:p>
            <a:fld id="{06B17CD8-68B9-44AA-BEF0-31F9F4687D13}" type="slidenum">
              <a:rPr lang="en-GB" smtClean="0">
                <a:solidFill>
                  <a:srgbClr val="10253F"/>
                </a:solidFill>
              </a:rPr>
              <a:pPr/>
              <a:t>18</a:t>
            </a:fld>
            <a:endParaRPr lang="en-GB" dirty="0">
              <a:solidFill>
                <a:srgbClr val="10253F"/>
              </a:solidFill>
            </a:endParaRPr>
          </a:p>
        </p:txBody>
      </p:sp>
      <p:sp>
        <p:nvSpPr>
          <p:cNvPr id="10" name="Text Placeholder 3">
            <a:extLst>
              <a:ext uri="{FF2B5EF4-FFF2-40B4-BE49-F238E27FC236}">
                <a16:creationId xmlns="" xmlns:a16="http://schemas.microsoft.com/office/drawing/2014/main" id="{08E013CA-2F4C-4F2C-81B4-0D052EAF9BC7}"/>
              </a:ext>
            </a:extLst>
          </p:cNvPr>
          <p:cNvSpPr txBox="1">
            <a:spLocks/>
          </p:cNvSpPr>
          <p:nvPr/>
        </p:nvSpPr>
        <p:spPr>
          <a:xfrm>
            <a:off x="354605" y="832586"/>
            <a:ext cx="8434790" cy="1132618"/>
          </a:xfrm>
          <a:prstGeom prst="rect">
            <a:avLst/>
          </a:prstGeom>
        </p:spPr>
        <p:txBody>
          <a:bodyP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3647F"/>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3647F"/>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1200"/>
              </a:spcAft>
              <a:buNone/>
            </a:pPr>
            <a:r>
              <a:rPr lang="en-GB" sz="1800" dirty="0" smtClean="0">
                <a:solidFill>
                  <a:srgbClr val="10253F"/>
                </a:solidFill>
                <a:latin typeface="Verdana" panose="020B0604030504040204" pitchFamily="34" charset="0"/>
                <a:ea typeface="Verdana" panose="020B0604030504040204" pitchFamily="34" charset="0"/>
              </a:rPr>
              <a:t>The diagram is from a textbook.</a:t>
            </a:r>
          </a:p>
          <a:p>
            <a:pPr marL="0" indent="0">
              <a:spcAft>
                <a:spcPts val="1200"/>
              </a:spcAft>
              <a:buNone/>
            </a:pPr>
            <a:r>
              <a:rPr lang="en-GB" sz="1800" dirty="0" smtClean="0">
                <a:solidFill>
                  <a:srgbClr val="10253F"/>
                </a:solidFill>
                <a:latin typeface="Verdana" panose="020B0604030504040204" pitchFamily="34" charset="0"/>
                <a:ea typeface="Verdana" panose="020B0604030504040204" pitchFamily="34" charset="0"/>
              </a:rPr>
              <a:t>It shows the </a:t>
            </a:r>
            <a:r>
              <a:rPr lang="en-GB" sz="1800" b="1" dirty="0" smtClean="0">
                <a:solidFill>
                  <a:srgbClr val="10253F"/>
                </a:solidFill>
                <a:latin typeface="Verdana" panose="020B0604030504040204" pitchFamily="34" charset="0"/>
                <a:ea typeface="Verdana" panose="020B0604030504040204" pitchFamily="34" charset="0"/>
              </a:rPr>
              <a:t>particle model</a:t>
            </a:r>
            <a:r>
              <a:rPr lang="en-GB" sz="1800" dirty="0" smtClean="0">
                <a:solidFill>
                  <a:srgbClr val="10253F"/>
                </a:solidFill>
                <a:latin typeface="Verdana" panose="020B0604030504040204" pitchFamily="34" charset="0"/>
                <a:ea typeface="Verdana" panose="020B0604030504040204" pitchFamily="34" charset="0"/>
              </a:rPr>
              <a:t> of a substance in the solid state melting so that the sample is in the liquid state.</a:t>
            </a:r>
            <a:endParaRPr lang="en-GB" sz="1800" dirty="0">
              <a:solidFill>
                <a:srgbClr val="10253F"/>
              </a:solidFill>
              <a:latin typeface="Verdana" panose="020B0604030504040204" pitchFamily="34" charset="0"/>
              <a:ea typeface="Verdana" panose="020B0604030504040204" pitchFamily="34" charset="0"/>
            </a:endParaRPr>
          </a:p>
        </p:txBody>
      </p:sp>
      <p:sp>
        <p:nvSpPr>
          <p:cNvPr id="11" name="Text Placeholder 4">
            <a:extLst>
              <a:ext uri="{FF2B5EF4-FFF2-40B4-BE49-F238E27FC236}">
                <a16:creationId xmlns="" xmlns:a16="http://schemas.microsoft.com/office/drawing/2014/main" id="{D04CE314-05B3-4BD5-9F1D-0D51C4C04959}"/>
              </a:ext>
            </a:extLst>
          </p:cNvPr>
          <p:cNvSpPr txBox="1">
            <a:spLocks/>
          </p:cNvSpPr>
          <p:nvPr/>
        </p:nvSpPr>
        <p:spPr>
          <a:xfrm>
            <a:off x="354605" y="4110182"/>
            <a:ext cx="8434790" cy="2050470"/>
          </a:xfrm>
          <a:prstGeom prst="rect">
            <a:avLst/>
          </a:prstGeom>
          <a:solidFill>
            <a:srgbClr val="FAFAEA"/>
          </a:solidFill>
          <a:ln>
            <a:solidFill>
              <a:srgbClr val="10253F"/>
            </a:solidFill>
          </a:ln>
        </p:spPr>
        <p:txBody>
          <a:bodyPr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3647F"/>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3647F"/>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1200"/>
              </a:spcAft>
              <a:buNone/>
            </a:pPr>
            <a:r>
              <a:rPr lang="en-GB" sz="1800" b="1" dirty="0" smtClean="0">
                <a:solidFill>
                  <a:srgbClr val="10253F"/>
                </a:solidFill>
                <a:latin typeface="Verdana" panose="020B0604030504040204" pitchFamily="34" charset="0"/>
                <a:ea typeface="Verdana" panose="020B0604030504040204" pitchFamily="34" charset="0"/>
              </a:rPr>
              <a:t>To talk about in your group</a:t>
            </a:r>
          </a:p>
          <a:p>
            <a:pPr marL="0" indent="0">
              <a:spcAft>
                <a:spcPts val="1200"/>
              </a:spcAft>
              <a:buNone/>
            </a:pPr>
            <a:r>
              <a:rPr lang="en-GB" sz="1800" dirty="0" smtClean="0">
                <a:solidFill>
                  <a:srgbClr val="10253F"/>
                </a:solidFill>
                <a:latin typeface="Verdana" panose="020B0604030504040204" pitchFamily="34" charset="0"/>
                <a:ea typeface="Verdana" panose="020B0604030504040204" pitchFamily="34" charset="0"/>
              </a:rPr>
              <a:t>State three ways in which you think the diagram is a </a:t>
            </a:r>
            <a:r>
              <a:rPr lang="en-GB" sz="1800" b="1" dirty="0" smtClean="0">
                <a:solidFill>
                  <a:srgbClr val="10253F"/>
                </a:solidFill>
                <a:latin typeface="Verdana" panose="020B0604030504040204" pitchFamily="34" charset="0"/>
                <a:ea typeface="Verdana" panose="020B0604030504040204" pitchFamily="34" charset="0"/>
              </a:rPr>
              <a:t>good representation</a:t>
            </a:r>
            <a:r>
              <a:rPr lang="en-GB" sz="1800" dirty="0" smtClean="0">
                <a:solidFill>
                  <a:srgbClr val="10253F"/>
                </a:solidFill>
                <a:latin typeface="Verdana" panose="020B0604030504040204" pitchFamily="34" charset="0"/>
                <a:ea typeface="Verdana" panose="020B0604030504040204" pitchFamily="34" charset="0"/>
              </a:rPr>
              <a:t> of a substance melting.</a:t>
            </a:r>
          </a:p>
          <a:p>
            <a:pPr marL="0" indent="0">
              <a:spcAft>
                <a:spcPts val="1200"/>
              </a:spcAft>
              <a:buNone/>
            </a:pPr>
            <a:r>
              <a:rPr lang="en-GB" sz="1800" dirty="0" smtClean="0">
                <a:solidFill>
                  <a:srgbClr val="10253F"/>
                </a:solidFill>
                <a:latin typeface="Verdana" panose="020B0604030504040204" pitchFamily="34" charset="0"/>
                <a:ea typeface="Verdana" panose="020B0604030504040204" pitchFamily="34" charset="0"/>
              </a:rPr>
              <a:t>State three ways in which you think the diagram is </a:t>
            </a:r>
            <a:r>
              <a:rPr lang="en-GB" sz="1800" b="1" dirty="0" smtClean="0">
                <a:solidFill>
                  <a:srgbClr val="10253F"/>
                </a:solidFill>
                <a:latin typeface="Verdana" panose="020B0604030504040204" pitchFamily="34" charset="0"/>
                <a:ea typeface="Verdana" panose="020B0604030504040204" pitchFamily="34" charset="0"/>
              </a:rPr>
              <a:t>not an accurate representation </a:t>
            </a:r>
            <a:r>
              <a:rPr lang="en-GB" sz="1800" dirty="0" smtClean="0">
                <a:solidFill>
                  <a:srgbClr val="10253F"/>
                </a:solidFill>
                <a:latin typeface="Verdana" panose="020B0604030504040204" pitchFamily="34" charset="0"/>
                <a:ea typeface="Verdana" panose="020B0604030504040204" pitchFamily="34" charset="0"/>
              </a:rPr>
              <a:t>of a substance melting.</a:t>
            </a:r>
          </a:p>
        </p:txBody>
      </p:sp>
      <p:sp>
        <p:nvSpPr>
          <p:cNvPr id="12" name="Rectangle 11">
            <a:extLst>
              <a:ext uri="{FF2B5EF4-FFF2-40B4-BE49-F238E27FC236}">
                <a16:creationId xmlns="" xmlns:a16="http://schemas.microsoft.com/office/drawing/2014/main" id="{0D9691AB-9166-443A-8714-4DB757DCED81}"/>
              </a:ext>
            </a:extLst>
          </p:cNvPr>
          <p:cNvSpPr>
            <a:spLocks noChangeArrowheads="1"/>
          </p:cNvSpPr>
          <p:nvPr/>
        </p:nvSpPr>
        <p:spPr bwMode="auto">
          <a:xfrm>
            <a:off x="1683026" y="2201836"/>
            <a:ext cx="5486401" cy="164699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solidFill>
                <a:srgbClr val="10253F"/>
              </a:solidFill>
            </a:endParaRPr>
          </a:p>
        </p:txBody>
      </p:sp>
      <p:graphicFrame>
        <p:nvGraphicFramePr>
          <p:cNvPr id="13" name="Object 12">
            <a:extLst>
              <a:ext uri="{FF2B5EF4-FFF2-40B4-BE49-F238E27FC236}">
                <a16:creationId xmlns="" xmlns:a16="http://schemas.microsoft.com/office/drawing/2014/main" id="{7FA9CA50-09B4-4E02-AD72-C45EFDBC484F}"/>
              </a:ext>
            </a:extLst>
          </p:cNvPr>
          <p:cNvGraphicFramePr>
            <a:graphicFrameLocks noChangeAspect="1"/>
          </p:cNvGraphicFramePr>
          <p:nvPr>
            <p:extLst/>
          </p:nvPr>
        </p:nvGraphicFramePr>
        <p:xfrm>
          <a:off x="1816428" y="2284760"/>
          <a:ext cx="5180721" cy="1528907"/>
        </p:xfrm>
        <a:graphic>
          <a:graphicData uri="http://schemas.openxmlformats.org/presentationml/2006/ole">
            <mc:AlternateContent xmlns:mc="http://schemas.openxmlformats.org/markup-compatibility/2006">
              <mc:Choice xmlns:v="urn:schemas-microsoft-com:vml" Requires="v">
                <p:oleObj spid="_x0000_s4117" r:id="rId5" imgW="9041270" imgH="2666667" progId="CorelPhotoPaint.Image.9">
                  <p:embed/>
                </p:oleObj>
              </mc:Choice>
              <mc:Fallback>
                <p:oleObj r:id="rId5" imgW="9041270" imgH="2666667" progId="CorelPhotoPaint.Image.9">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6428" y="2284760"/>
                        <a:ext cx="5180721" cy="1528907"/>
                      </a:xfrm>
                      <a:prstGeom prst="rect">
                        <a:avLst/>
                      </a:prstGeom>
                      <a:noFill/>
                    </p:spPr>
                  </p:pic>
                </p:oleObj>
              </mc:Fallback>
            </mc:AlternateContent>
          </a:graphicData>
        </a:graphic>
      </p:graphicFrame>
      <p:grpSp>
        <p:nvGrpSpPr>
          <p:cNvPr id="14" name="Group 13"/>
          <p:cNvGrpSpPr/>
          <p:nvPr/>
        </p:nvGrpSpPr>
        <p:grpSpPr>
          <a:xfrm>
            <a:off x="7743825" y="64652"/>
            <a:ext cx="1400175" cy="1259840"/>
            <a:chOff x="5248275" y="3295015"/>
            <a:chExt cx="1400175" cy="1259840"/>
          </a:xfrm>
        </p:grpSpPr>
        <p:sp>
          <p:nvSpPr>
            <p:cNvPr id="15" name="Oval 14"/>
            <p:cNvSpPr>
              <a:spLocks noChangeAspect="1"/>
            </p:cNvSpPr>
            <p:nvPr/>
          </p:nvSpPr>
          <p:spPr>
            <a:xfrm>
              <a:off x="5314950" y="3295015"/>
              <a:ext cx="1259840" cy="1259840"/>
            </a:xfrm>
            <a:prstGeom prst="ellipse">
              <a:avLst/>
            </a:prstGeom>
            <a:solidFill>
              <a:srgbClr val="D3CD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6" name="Text Box 29"/>
            <p:cNvSpPr txBox="1"/>
            <p:nvPr/>
          </p:nvSpPr>
          <p:spPr>
            <a:xfrm>
              <a:off x="5248275" y="3676016"/>
              <a:ext cx="1400175" cy="503590"/>
            </a:xfrm>
            <a:prstGeom prst="rect">
              <a:avLst/>
            </a:prstGeom>
            <a:noFill/>
            <a:ln w="6350">
              <a:noFill/>
            </a:ln>
          </p:spPr>
          <p:txBody>
            <a:bodyPr rot="0" spcFirstLastPara="0" vert="horz" wrap="square" lIns="36000" tIns="36000" rIns="36000" bIns="36000" numCol="1" spcCol="0" rtlCol="0" fromWordArt="0" anchor="t" anchorCtr="0" forceAA="0" compatLnSpc="1">
              <a:prstTxWarp prst="textNoShape">
                <a:avLst/>
              </a:prstTxWarp>
              <a:spAutoFit/>
            </a:bodyPr>
            <a:lstStyle/>
            <a:p>
              <a:pPr algn="ctr">
                <a:spcAft>
                  <a:spcPts val="0"/>
                </a:spcAft>
              </a:pPr>
              <a:r>
                <a:rPr lang="en-GB" sz="1400" b="1" dirty="0" smtClean="0">
                  <a:solidFill>
                    <a:srgbClr val="006580"/>
                  </a:solidFill>
                  <a:effectLst/>
                  <a:latin typeface="Calibri" panose="020F0502020204030204" pitchFamily="34" charset="0"/>
                  <a:ea typeface="Calibri" panose="020F0502020204030204" pitchFamily="34" charset="0"/>
                  <a:cs typeface="Times New Roman" panose="02020603050405020304" pitchFamily="18" charset="0"/>
                </a:rPr>
                <a:t>Critiquing a representation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7" name="Rectangle 16"/>
          <p:cNvSpPr/>
          <p:nvPr/>
        </p:nvSpPr>
        <p:spPr>
          <a:xfrm>
            <a:off x="4343399" y="0"/>
            <a:ext cx="4800601" cy="6858000"/>
          </a:xfrm>
          <a:prstGeom prst="rect">
            <a:avLst/>
          </a:prstGeom>
          <a:gradFill>
            <a:gsLst>
              <a:gs pos="0">
                <a:schemeClr val="bg1">
                  <a:alpha val="0"/>
                </a:schemeClr>
              </a:gs>
              <a:gs pos="25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5570577" y="124654"/>
            <a:ext cx="1656000" cy="1584000"/>
          </a:xfrm>
          <a:prstGeom prst="rect">
            <a:avLst/>
          </a:prstGeom>
          <a:solidFill>
            <a:srgbClr val="F8972C"/>
          </a:solidFill>
          <a:effectLst>
            <a:outerShdw blurRad="50800" dist="38100" dir="2700000" algn="tl" rotWithShape="0">
              <a:prstClr val="black">
                <a:alpha val="40000"/>
              </a:prstClr>
            </a:outerShdw>
          </a:effectLst>
        </p:spPr>
        <p:txBody>
          <a:bodyPr vert="horz" wrap="square" lIns="108000" tIns="108000" rIns="108000" bIns="108000" rtlCol="0" anchor="t" anchorCtr="0">
            <a:noAutofit/>
          </a:bodyPr>
          <a:lstStyle/>
          <a:p>
            <a:pPr algn="l">
              <a:spcAft>
                <a:spcPts val="600"/>
              </a:spcAft>
            </a:pPr>
            <a:r>
              <a:rPr lang="en-GB" sz="2400" b="1" dirty="0">
                <a:solidFill>
                  <a:schemeClr val="bg1"/>
                </a:solidFill>
                <a:latin typeface="Arial" panose="020B0604020202020204" pitchFamily="34" charset="0"/>
                <a:cs typeface="Arial" panose="020B0604020202020204" pitchFamily="34" charset="0"/>
              </a:rPr>
              <a:t>3</a:t>
            </a:r>
          </a:p>
          <a:p>
            <a:pPr algn="l">
              <a:spcAft>
                <a:spcPts val="600"/>
              </a:spcAft>
            </a:pPr>
            <a:r>
              <a:rPr lang="en-GB" sz="1400" b="1" dirty="0">
                <a:solidFill>
                  <a:schemeClr val="bg1"/>
                </a:solidFill>
                <a:latin typeface="Arial" panose="020B0604020202020204" pitchFamily="34" charset="0"/>
                <a:cs typeface="Arial" panose="020B0604020202020204" pitchFamily="34" charset="0"/>
              </a:rPr>
              <a:t>Modelling</a:t>
            </a:r>
            <a:endParaRPr lang="en-GB" sz="1600" b="1" dirty="0">
              <a:solidFill>
                <a:schemeClr val="bg1"/>
              </a:solidFill>
              <a:latin typeface="Arial" panose="020B0604020202020204" pitchFamily="34" charset="0"/>
              <a:cs typeface="Arial" panose="020B0604020202020204" pitchFamily="34" charset="0"/>
            </a:endParaRPr>
          </a:p>
          <a:p>
            <a:pPr algn="l"/>
            <a:r>
              <a:rPr lang="en-GB" sz="1200" dirty="0">
                <a:solidFill>
                  <a:schemeClr val="bg1"/>
                </a:solidFill>
                <a:latin typeface="Arial" panose="020B0604020202020204" pitchFamily="34" charset="0"/>
                <a:cs typeface="Arial" panose="020B0604020202020204" pitchFamily="34" charset="0"/>
              </a:rPr>
              <a:t>Use models to support understanding</a:t>
            </a:r>
          </a:p>
        </p:txBody>
      </p:sp>
      <p:sp>
        <p:nvSpPr>
          <p:cNvPr id="21" name="TextBox 20"/>
          <p:cNvSpPr txBox="1"/>
          <p:nvPr/>
        </p:nvSpPr>
        <p:spPr>
          <a:xfrm>
            <a:off x="7316312" y="1788124"/>
            <a:ext cx="1656000" cy="1584000"/>
          </a:xfrm>
          <a:prstGeom prst="rect">
            <a:avLst/>
          </a:prstGeom>
          <a:solidFill>
            <a:srgbClr val="EC4541"/>
          </a:solidFill>
          <a:effectLst>
            <a:outerShdw blurRad="50800" dist="38100" dir="2700000" algn="tl" rotWithShape="0">
              <a:prstClr val="black">
                <a:alpha val="40000"/>
              </a:prstClr>
            </a:outerShdw>
          </a:effectLst>
        </p:spPr>
        <p:txBody>
          <a:bodyPr vert="horz" wrap="square" lIns="108000" tIns="108000" rIns="108000" bIns="108000" rtlCol="0" anchor="t" anchorCtr="0">
            <a:noAutofit/>
          </a:bodyPr>
          <a:lstStyle/>
          <a:p>
            <a:pPr algn="l">
              <a:spcAft>
                <a:spcPts val="600"/>
              </a:spcAft>
            </a:pPr>
            <a:r>
              <a:rPr lang="en-GB" sz="2400" b="1" dirty="0">
                <a:solidFill>
                  <a:schemeClr val="bg1"/>
                </a:solidFill>
                <a:latin typeface="Arial" panose="020B0604020202020204" pitchFamily="34" charset="0"/>
                <a:cs typeface="Arial" panose="020B0604020202020204" pitchFamily="34" charset="0"/>
              </a:rPr>
              <a:t>1</a:t>
            </a:r>
            <a:endParaRPr lang="en-GB" sz="3200" b="1" dirty="0">
              <a:solidFill>
                <a:schemeClr val="bg1"/>
              </a:solidFill>
              <a:latin typeface="Arial" panose="020B0604020202020204" pitchFamily="34" charset="0"/>
              <a:cs typeface="Arial" panose="020B0604020202020204" pitchFamily="34" charset="0"/>
            </a:endParaRPr>
          </a:p>
          <a:p>
            <a:pPr algn="l">
              <a:spcAft>
                <a:spcPts val="600"/>
              </a:spcAft>
            </a:pPr>
            <a:r>
              <a:rPr lang="en-GB" sz="1400" b="1" dirty="0">
                <a:solidFill>
                  <a:schemeClr val="bg1"/>
                </a:solidFill>
                <a:latin typeface="Arial" panose="020B0604020202020204" pitchFamily="34" charset="0"/>
                <a:cs typeface="Arial" panose="020B0604020202020204" pitchFamily="34" charset="0"/>
              </a:rPr>
              <a:t>Preconceptions</a:t>
            </a:r>
          </a:p>
          <a:p>
            <a:pPr algn="l"/>
            <a:r>
              <a:rPr lang="en-GB" sz="1200" dirty="0">
                <a:solidFill>
                  <a:schemeClr val="bg1"/>
                </a:solidFill>
                <a:latin typeface="Arial" panose="020B0604020202020204" pitchFamily="34" charset="0"/>
                <a:cs typeface="Arial" panose="020B0604020202020204" pitchFamily="34" charset="0"/>
              </a:rPr>
              <a:t>Build on the ideas that pupils bring to lessons</a:t>
            </a:r>
          </a:p>
        </p:txBody>
      </p:sp>
      <p:sp>
        <p:nvSpPr>
          <p:cNvPr id="22" name="TextBox 21"/>
          <p:cNvSpPr txBox="1"/>
          <p:nvPr/>
        </p:nvSpPr>
        <p:spPr>
          <a:xfrm>
            <a:off x="7316312" y="5092979"/>
            <a:ext cx="1656000" cy="1584000"/>
          </a:xfrm>
          <a:prstGeom prst="rect">
            <a:avLst/>
          </a:prstGeom>
          <a:solidFill>
            <a:srgbClr val="8BC249"/>
          </a:solidFill>
          <a:effectLst>
            <a:outerShdw blurRad="50800" dist="38100" dir="2700000" algn="tl" rotWithShape="0">
              <a:prstClr val="black">
                <a:alpha val="40000"/>
              </a:prstClr>
            </a:outerShdw>
          </a:effectLst>
        </p:spPr>
        <p:txBody>
          <a:bodyPr vert="horz" wrap="square" lIns="108000" tIns="108000" rIns="108000" bIns="108000" rtlCol="0" anchor="t" anchorCtr="0">
            <a:noAutofit/>
          </a:bodyPr>
          <a:lstStyle/>
          <a:p>
            <a:pPr algn="l">
              <a:spcAft>
                <a:spcPts val="600"/>
              </a:spcAft>
            </a:pPr>
            <a:r>
              <a:rPr lang="en-GB" sz="2400" b="1" dirty="0">
                <a:solidFill>
                  <a:schemeClr val="bg1"/>
                </a:solidFill>
                <a:latin typeface="Arial" panose="020B0604020202020204" pitchFamily="34" charset="0"/>
                <a:cs typeface="Arial" panose="020B0604020202020204" pitchFamily="34" charset="0"/>
              </a:rPr>
              <a:t>4</a:t>
            </a:r>
            <a:endParaRPr lang="en-GB" sz="3200" b="1" dirty="0">
              <a:solidFill>
                <a:schemeClr val="bg1"/>
              </a:solidFill>
              <a:latin typeface="Arial" panose="020B0604020202020204" pitchFamily="34" charset="0"/>
              <a:cs typeface="Arial" panose="020B0604020202020204" pitchFamily="34" charset="0"/>
            </a:endParaRPr>
          </a:p>
          <a:p>
            <a:pPr algn="l">
              <a:spcAft>
                <a:spcPts val="600"/>
              </a:spcAft>
            </a:pPr>
            <a:r>
              <a:rPr lang="en-GB" sz="1400" b="1" dirty="0">
                <a:solidFill>
                  <a:schemeClr val="bg1"/>
                </a:solidFill>
                <a:latin typeface="Arial" panose="020B0604020202020204" pitchFamily="34" charset="0"/>
                <a:cs typeface="Arial" panose="020B0604020202020204" pitchFamily="34" charset="0"/>
              </a:rPr>
              <a:t>Memory</a:t>
            </a:r>
          </a:p>
          <a:p>
            <a:pPr algn="l"/>
            <a:r>
              <a:rPr lang="en-GB" sz="1200" dirty="0">
                <a:solidFill>
                  <a:schemeClr val="bg1"/>
                </a:solidFill>
                <a:latin typeface="Arial" panose="020B0604020202020204" pitchFamily="34" charset="0"/>
                <a:cs typeface="Arial" panose="020B0604020202020204" pitchFamily="34" charset="0"/>
              </a:rPr>
              <a:t>Support pupils to retain and retrieve knowledge</a:t>
            </a:r>
          </a:p>
        </p:txBody>
      </p:sp>
      <p:sp>
        <p:nvSpPr>
          <p:cNvPr id="23" name="TextBox 22"/>
          <p:cNvSpPr txBox="1"/>
          <p:nvPr/>
        </p:nvSpPr>
        <p:spPr>
          <a:xfrm>
            <a:off x="7316312" y="3440552"/>
            <a:ext cx="1656000" cy="1584000"/>
          </a:xfrm>
          <a:prstGeom prst="rect">
            <a:avLst/>
          </a:prstGeom>
          <a:solidFill>
            <a:srgbClr val="7E479C"/>
          </a:solidFill>
          <a:effectLst>
            <a:outerShdw blurRad="50800" dist="38100" dir="2700000" algn="tl" rotWithShape="0">
              <a:prstClr val="black">
                <a:alpha val="40000"/>
              </a:prstClr>
            </a:outerShdw>
          </a:effectLst>
        </p:spPr>
        <p:txBody>
          <a:bodyPr vert="horz" wrap="square" lIns="108000" tIns="108000" rIns="108000" bIns="108000" rtlCol="0" anchor="t" anchorCtr="0">
            <a:noAutofit/>
          </a:bodyPr>
          <a:lstStyle/>
          <a:p>
            <a:pPr algn="l">
              <a:spcAft>
                <a:spcPts val="600"/>
              </a:spcAft>
            </a:pPr>
            <a:r>
              <a:rPr lang="en-GB" sz="2400" b="1" dirty="0">
                <a:solidFill>
                  <a:schemeClr val="bg1"/>
                </a:solidFill>
                <a:latin typeface="Arial" panose="020B0604020202020204" pitchFamily="34" charset="0"/>
                <a:cs typeface="Arial" panose="020B0604020202020204" pitchFamily="34" charset="0"/>
              </a:rPr>
              <a:t>7</a:t>
            </a:r>
            <a:endParaRPr lang="en-GB" sz="3200" b="1" dirty="0">
              <a:solidFill>
                <a:schemeClr val="bg1"/>
              </a:solidFill>
              <a:latin typeface="Arial" panose="020B0604020202020204" pitchFamily="34" charset="0"/>
              <a:cs typeface="Arial" panose="020B0604020202020204" pitchFamily="34" charset="0"/>
            </a:endParaRPr>
          </a:p>
          <a:p>
            <a:pPr algn="l">
              <a:spcAft>
                <a:spcPts val="600"/>
              </a:spcAft>
            </a:pPr>
            <a:r>
              <a:rPr lang="en-GB" sz="1400" b="1" dirty="0">
                <a:solidFill>
                  <a:schemeClr val="bg1"/>
                </a:solidFill>
                <a:latin typeface="Arial" panose="020B0604020202020204" pitchFamily="34" charset="0"/>
                <a:cs typeface="Arial" panose="020B0604020202020204" pitchFamily="34" charset="0"/>
              </a:rPr>
              <a:t>Feedback</a:t>
            </a:r>
          </a:p>
          <a:p>
            <a:pPr algn="l"/>
            <a:r>
              <a:rPr lang="en-GB" sz="1200" dirty="0">
                <a:solidFill>
                  <a:schemeClr val="bg1"/>
                </a:solidFill>
                <a:latin typeface="Arial" panose="020B0604020202020204" pitchFamily="34" charset="0"/>
                <a:cs typeface="Arial" panose="020B0604020202020204" pitchFamily="34" charset="0"/>
              </a:rPr>
              <a:t>Use structured feedback to move on pupils’ thinking</a:t>
            </a:r>
          </a:p>
        </p:txBody>
      </p:sp>
      <p:sp>
        <p:nvSpPr>
          <p:cNvPr id="24" name="TextBox 23"/>
          <p:cNvSpPr txBox="1"/>
          <p:nvPr/>
        </p:nvSpPr>
        <p:spPr>
          <a:xfrm>
            <a:off x="7316312" y="124654"/>
            <a:ext cx="1656000" cy="1584000"/>
          </a:xfrm>
          <a:prstGeom prst="rect">
            <a:avLst/>
          </a:prstGeom>
          <a:solidFill>
            <a:srgbClr val="F26338"/>
          </a:solidFill>
          <a:effectLst>
            <a:outerShdw blurRad="50800" dist="38100" dir="2700000" algn="tl" rotWithShape="0">
              <a:prstClr val="black">
                <a:alpha val="40000"/>
              </a:prstClr>
            </a:outerShdw>
          </a:effectLst>
        </p:spPr>
        <p:txBody>
          <a:bodyPr vert="horz" wrap="square" lIns="108000" tIns="108000" rIns="108000" bIns="108000" rtlCol="0" anchor="t" anchorCtr="0">
            <a:noAutofit/>
          </a:bodyPr>
          <a:lstStyle/>
          <a:p>
            <a:pPr algn="l">
              <a:spcAft>
                <a:spcPts val="600"/>
              </a:spcAft>
            </a:pPr>
            <a:r>
              <a:rPr lang="en-GB" sz="2400" b="1" dirty="0">
                <a:solidFill>
                  <a:schemeClr val="bg1"/>
                </a:solidFill>
                <a:latin typeface="Arial" panose="020B0604020202020204" pitchFamily="34" charset="0"/>
                <a:cs typeface="Arial" panose="020B0604020202020204" pitchFamily="34" charset="0"/>
              </a:rPr>
              <a:t>2</a:t>
            </a:r>
          </a:p>
          <a:p>
            <a:pPr algn="l">
              <a:spcAft>
                <a:spcPts val="600"/>
              </a:spcAft>
            </a:pPr>
            <a:r>
              <a:rPr lang="en-GB" sz="1400" b="1" dirty="0">
                <a:solidFill>
                  <a:schemeClr val="bg1"/>
                </a:solidFill>
                <a:latin typeface="Arial" panose="020B0604020202020204" pitchFamily="34" charset="0"/>
                <a:cs typeface="Arial" panose="020B0604020202020204" pitchFamily="34" charset="0"/>
              </a:rPr>
              <a:t>Self-regulation</a:t>
            </a:r>
          </a:p>
          <a:p>
            <a:pPr algn="l"/>
            <a:r>
              <a:rPr lang="en-GB" sz="1200" dirty="0">
                <a:solidFill>
                  <a:schemeClr val="bg1"/>
                </a:solidFill>
                <a:latin typeface="Arial" panose="020B0604020202020204" pitchFamily="34" charset="0"/>
                <a:cs typeface="Arial" panose="020B0604020202020204" pitchFamily="34" charset="0"/>
              </a:rPr>
              <a:t>Help pupils direct their own learning</a:t>
            </a:r>
          </a:p>
          <a:p>
            <a:pPr algn="l"/>
            <a:endParaRPr lang="en-GB"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98848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a:stretch>
            <a:fillRect/>
          </a:stretch>
        </p:blipFill>
        <p:spPr>
          <a:xfrm>
            <a:off x="-3" y="645638"/>
            <a:ext cx="9150889" cy="6212362"/>
          </a:xfrm>
          <a:prstGeom prst="rect">
            <a:avLst/>
          </a:prstGeom>
        </p:spPr>
      </p:pic>
      <p:sp>
        <p:nvSpPr>
          <p:cNvPr id="24" name="Title 1"/>
          <p:cNvSpPr txBox="1">
            <a:spLocks/>
          </p:cNvSpPr>
          <p:nvPr/>
        </p:nvSpPr>
        <p:spPr>
          <a:xfrm>
            <a:off x="143751" y="26336"/>
            <a:ext cx="8820737" cy="576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000" b="1"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defRPr/>
            </a:pPr>
            <a:r>
              <a:rPr lang="en-US" dirty="0"/>
              <a:t>Grape expectations</a:t>
            </a:r>
            <a:endParaRPr lang="en-GB" dirty="0"/>
          </a:p>
        </p:txBody>
      </p:sp>
      <p:sp>
        <p:nvSpPr>
          <p:cNvPr id="25" name="Text Placeholder 16"/>
          <p:cNvSpPr txBox="1">
            <a:spLocks/>
          </p:cNvSpPr>
          <p:nvPr/>
        </p:nvSpPr>
        <p:spPr>
          <a:xfrm>
            <a:off x="398712" y="1585623"/>
            <a:ext cx="5407002" cy="983731"/>
          </a:xfrm>
          <a:prstGeom prst="rect">
            <a:avLst/>
          </a:prstGeom>
          <a:noFill/>
          <a:ln>
            <a:noFill/>
          </a:ln>
        </p:spPr>
        <p:txBody>
          <a:bodyPr vert="horz" wrap="square" lIns="91440" tIns="45720" rIns="91440" bIns="45720" rtlCol="0">
            <a:spAutoFit/>
          </a:bodyPr>
          <a:lstStyle>
            <a:lvl1pPr marL="0" indent="0" algn="l" defTabSz="914400" rtl="0" eaLnBrk="1" latinLnBrk="0" hangingPunct="1">
              <a:lnSpc>
                <a:spcPct val="114000"/>
              </a:lnSpc>
              <a:spcBef>
                <a:spcPct val="20000"/>
              </a:spcBef>
              <a:buFont typeface="+mj-lt"/>
              <a:buNone/>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971550" indent="-514350" algn="l" defTabSz="914400" rtl="0" eaLnBrk="1" latinLnBrk="0" hangingPunct="1">
              <a:spcBef>
                <a:spcPct val="20000"/>
              </a:spcBef>
              <a:buFont typeface="Arial" panose="020B0604020202020204" pitchFamily="34"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2pPr>
            <a:lvl3pPr marL="1485900" indent="-571500" algn="l" defTabSz="914400" rtl="0" eaLnBrk="1" latinLnBrk="0" hangingPunct="1">
              <a:spcBef>
                <a:spcPct val="20000"/>
              </a:spcBef>
              <a:buFont typeface="Courier New" panose="02070309020205020404" pitchFamily="49"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3pPr>
            <a:lvl4pPr marL="1974850" indent="-539750" algn="l" defTabSz="914400" rtl="0" eaLnBrk="1" latinLnBrk="0" hangingPunct="1">
              <a:spcBef>
                <a:spcPct val="20000"/>
              </a:spcBef>
              <a:buFont typeface="Wingdings" panose="05000000000000000000" pitchFamily="2" charset="2"/>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4pPr>
            <a:lvl5pPr marL="2514600" indent="-539750" algn="l" defTabSz="914400" rtl="0" eaLnBrk="1" latinLnBrk="0" hangingPunct="1">
              <a:spcBef>
                <a:spcPct val="20000"/>
              </a:spcBef>
              <a:buFont typeface="Courier New" panose="02070309020205020404" pitchFamily="49" charset="0"/>
              <a:buChar char="o"/>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ct val="20000"/>
              </a:spcBef>
              <a:spcAft>
                <a:spcPts val="0"/>
              </a:spcAft>
              <a:buClrTx/>
              <a:buSzTx/>
              <a:buFont typeface="+mj-lt"/>
              <a:buNone/>
              <a:tabLst/>
              <a:defRPr/>
            </a:pPr>
            <a:r>
              <a:rPr kumimoji="0" lang="en-US" sz="1600" b="1" i="0" u="none" strike="noStrike" kern="1200" cap="none" spc="0" normalizeH="0" baseline="0" noProof="0" dirty="0" smtClean="0">
                <a:ln>
                  <a:noFill/>
                </a:ln>
                <a:effectLst/>
                <a:uLnTx/>
                <a:uFillTx/>
                <a:latin typeface="Verdana" panose="020B0604030504040204" pitchFamily="34" charset="0"/>
                <a:ea typeface="Verdana" panose="020B0604030504040204" pitchFamily="34" charset="0"/>
                <a:cs typeface="Verdana" panose="020B0604030504040204" pitchFamily="34" charset="0"/>
              </a:rPr>
              <a:t>Predict</a:t>
            </a:r>
          </a:p>
          <a:p>
            <a:pPr lvl="0">
              <a:defRPr/>
            </a:pPr>
            <a:r>
              <a:rPr lang="en-GB" sz="1600" dirty="0" smtClean="0"/>
              <a:t>What will happen when grapes are put into cooking oil?</a:t>
            </a:r>
            <a:endParaRPr kumimoji="0" lang="en-US" sz="1600" b="0" i="0" u="none" strike="noStrike" kern="1200" cap="none" spc="0" normalizeH="0" baseline="0" noProof="0" dirty="0" smtClean="0">
              <a:ln>
                <a:noFill/>
              </a:ln>
              <a:effectLst/>
              <a:uLnTx/>
              <a:uFillTx/>
            </a:endParaRPr>
          </a:p>
        </p:txBody>
      </p:sp>
      <p:sp>
        <p:nvSpPr>
          <p:cNvPr id="38" name="Text Placeholder 16"/>
          <p:cNvSpPr txBox="1">
            <a:spLocks/>
          </p:cNvSpPr>
          <p:nvPr/>
        </p:nvSpPr>
        <p:spPr>
          <a:xfrm>
            <a:off x="398711" y="2726699"/>
            <a:ext cx="5407002" cy="703013"/>
          </a:xfrm>
          <a:prstGeom prst="rect">
            <a:avLst/>
          </a:prstGeom>
          <a:noFill/>
          <a:ln>
            <a:noFill/>
          </a:ln>
        </p:spPr>
        <p:txBody>
          <a:bodyPr vert="horz" wrap="square" lIns="91440" tIns="45720" rIns="91440" bIns="45720" rtlCol="0">
            <a:spAutoFit/>
          </a:bodyPr>
          <a:lstStyle>
            <a:lvl1pPr marL="0" indent="0" algn="l" defTabSz="914400" rtl="0" eaLnBrk="1" latinLnBrk="0" hangingPunct="1">
              <a:lnSpc>
                <a:spcPct val="114000"/>
              </a:lnSpc>
              <a:spcBef>
                <a:spcPct val="20000"/>
              </a:spcBef>
              <a:buFont typeface="+mj-lt"/>
              <a:buNone/>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971550" indent="-514350" algn="l" defTabSz="914400" rtl="0" eaLnBrk="1" latinLnBrk="0" hangingPunct="1">
              <a:spcBef>
                <a:spcPct val="20000"/>
              </a:spcBef>
              <a:buFont typeface="Arial" panose="020B0604020202020204" pitchFamily="34"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2pPr>
            <a:lvl3pPr marL="1485900" indent="-571500" algn="l" defTabSz="914400" rtl="0" eaLnBrk="1" latinLnBrk="0" hangingPunct="1">
              <a:spcBef>
                <a:spcPct val="20000"/>
              </a:spcBef>
              <a:buFont typeface="Courier New" panose="02070309020205020404" pitchFamily="49"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3pPr>
            <a:lvl4pPr marL="1974850" indent="-539750" algn="l" defTabSz="914400" rtl="0" eaLnBrk="1" latinLnBrk="0" hangingPunct="1">
              <a:spcBef>
                <a:spcPct val="20000"/>
              </a:spcBef>
              <a:buFont typeface="Wingdings" panose="05000000000000000000" pitchFamily="2" charset="2"/>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4pPr>
            <a:lvl5pPr marL="2514600" indent="-539750" algn="l" defTabSz="914400" rtl="0" eaLnBrk="1" latinLnBrk="0" hangingPunct="1">
              <a:spcBef>
                <a:spcPct val="20000"/>
              </a:spcBef>
              <a:buFont typeface="Courier New" panose="02070309020205020404" pitchFamily="49" charset="0"/>
              <a:buChar char="o"/>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ct val="20000"/>
              </a:spcBef>
              <a:spcAft>
                <a:spcPts val="0"/>
              </a:spcAft>
              <a:buClrTx/>
              <a:buSzTx/>
              <a:buFont typeface="+mj-lt"/>
              <a:buNone/>
              <a:tabLst/>
              <a:defRPr/>
            </a:pPr>
            <a:r>
              <a:rPr kumimoji="0" lang="en-US" sz="1600" b="1" i="0" u="none" strike="noStrike" kern="1200" cap="none" spc="0" normalizeH="0" baseline="0" noProof="0" dirty="0" smtClean="0">
                <a:ln>
                  <a:noFill/>
                </a:ln>
                <a:effectLst/>
                <a:uLnTx/>
                <a:uFillTx/>
                <a:latin typeface="Verdana" panose="020B0604030504040204" pitchFamily="34" charset="0"/>
                <a:ea typeface="Verdana" panose="020B0604030504040204" pitchFamily="34" charset="0"/>
                <a:cs typeface="Verdana" panose="020B0604030504040204" pitchFamily="34" charset="0"/>
              </a:rPr>
              <a:t>Explain</a:t>
            </a:r>
          </a:p>
          <a:p>
            <a:pPr lvl="0">
              <a:defRPr/>
            </a:pPr>
            <a:r>
              <a:rPr lang="en-GB" sz="1600" dirty="0"/>
              <a:t>Explain why you think this will happen.</a:t>
            </a:r>
          </a:p>
        </p:txBody>
      </p:sp>
      <p:sp>
        <p:nvSpPr>
          <p:cNvPr id="39" name="Text Placeholder 16"/>
          <p:cNvSpPr txBox="1">
            <a:spLocks/>
          </p:cNvSpPr>
          <p:nvPr/>
        </p:nvSpPr>
        <p:spPr>
          <a:xfrm>
            <a:off x="398713" y="828675"/>
            <a:ext cx="8565775" cy="818129"/>
          </a:xfrm>
          <a:prstGeom prst="rect">
            <a:avLst/>
          </a:prstGeom>
        </p:spPr>
        <p:txBody>
          <a:bodyPr vert="horz" lIns="91440" tIns="45720" rIns="91440" bIns="45720" rtlCol="0">
            <a:normAutofit/>
          </a:bodyPr>
          <a:lstStyle>
            <a:lvl1pPr marL="0" indent="0" algn="l" defTabSz="914400" rtl="0" eaLnBrk="1" latinLnBrk="0" hangingPunct="1">
              <a:lnSpc>
                <a:spcPct val="114000"/>
              </a:lnSpc>
              <a:spcBef>
                <a:spcPct val="20000"/>
              </a:spcBef>
              <a:buFont typeface="+mj-lt"/>
              <a:buNone/>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971550" indent="-514350" algn="l" defTabSz="914400" rtl="0" eaLnBrk="1" latinLnBrk="0" hangingPunct="1">
              <a:spcBef>
                <a:spcPct val="20000"/>
              </a:spcBef>
              <a:buFont typeface="Arial" panose="020B0604020202020204" pitchFamily="34"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2pPr>
            <a:lvl3pPr marL="1485900" indent="-571500" algn="l" defTabSz="914400" rtl="0" eaLnBrk="1" latinLnBrk="0" hangingPunct="1">
              <a:spcBef>
                <a:spcPct val="20000"/>
              </a:spcBef>
              <a:buFont typeface="Courier New" panose="02070309020205020404" pitchFamily="49"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3pPr>
            <a:lvl4pPr marL="1974850" indent="-539750" algn="l" defTabSz="914400" rtl="0" eaLnBrk="1" latinLnBrk="0" hangingPunct="1">
              <a:spcBef>
                <a:spcPct val="20000"/>
              </a:spcBef>
              <a:buFont typeface="Wingdings" panose="05000000000000000000" pitchFamily="2" charset="2"/>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4pPr>
            <a:lvl5pPr marL="2514600" indent="-539750" algn="l" defTabSz="914400" rtl="0" eaLnBrk="1" latinLnBrk="0" hangingPunct="1">
              <a:spcBef>
                <a:spcPct val="20000"/>
              </a:spcBef>
              <a:buFont typeface="Courier New" panose="02070309020205020404" pitchFamily="49" charset="0"/>
              <a:buChar char="o"/>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defRPr/>
            </a:pPr>
            <a:r>
              <a:rPr lang="en-GB" sz="1600" dirty="0"/>
              <a:t>Grapes sink in tap water.</a:t>
            </a:r>
            <a:endParaRPr lang="en-GB" sz="1600" dirty="0" smtClean="0"/>
          </a:p>
          <a:p>
            <a:pPr lvl="0">
              <a:defRPr/>
            </a:pPr>
            <a:r>
              <a:rPr lang="en-GB" sz="1600" dirty="0"/>
              <a:t>Cooking oil floats on tap water.</a:t>
            </a:r>
          </a:p>
        </p:txBody>
      </p:sp>
      <p:sp>
        <p:nvSpPr>
          <p:cNvPr id="40" name="Text Placeholder 16"/>
          <p:cNvSpPr txBox="1">
            <a:spLocks/>
          </p:cNvSpPr>
          <p:nvPr/>
        </p:nvSpPr>
        <p:spPr>
          <a:xfrm>
            <a:off x="398713" y="4178575"/>
            <a:ext cx="5407002" cy="703013"/>
          </a:xfrm>
          <a:prstGeom prst="rect">
            <a:avLst/>
          </a:prstGeom>
          <a:noFill/>
          <a:ln>
            <a:noFill/>
          </a:ln>
        </p:spPr>
        <p:txBody>
          <a:bodyPr vert="horz" wrap="square" lIns="91440" tIns="45720" rIns="91440" bIns="45720" rtlCol="0">
            <a:spAutoFit/>
          </a:bodyPr>
          <a:lstStyle>
            <a:lvl1pPr marL="0" indent="0" algn="l" defTabSz="914400" rtl="0" eaLnBrk="1" latinLnBrk="0" hangingPunct="1">
              <a:lnSpc>
                <a:spcPct val="114000"/>
              </a:lnSpc>
              <a:spcBef>
                <a:spcPct val="20000"/>
              </a:spcBef>
              <a:buFont typeface="+mj-lt"/>
              <a:buNone/>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971550" indent="-514350" algn="l" defTabSz="914400" rtl="0" eaLnBrk="1" latinLnBrk="0" hangingPunct="1">
              <a:spcBef>
                <a:spcPct val="20000"/>
              </a:spcBef>
              <a:buFont typeface="Arial" panose="020B0604020202020204" pitchFamily="34"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2pPr>
            <a:lvl3pPr marL="1485900" indent="-571500" algn="l" defTabSz="914400" rtl="0" eaLnBrk="1" latinLnBrk="0" hangingPunct="1">
              <a:spcBef>
                <a:spcPct val="20000"/>
              </a:spcBef>
              <a:buFont typeface="Courier New" panose="02070309020205020404" pitchFamily="49"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3pPr>
            <a:lvl4pPr marL="1974850" indent="-539750" algn="l" defTabSz="914400" rtl="0" eaLnBrk="1" latinLnBrk="0" hangingPunct="1">
              <a:spcBef>
                <a:spcPct val="20000"/>
              </a:spcBef>
              <a:buFont typeface="Wingdings" panose="05000000000000000000" pitchFamily="2" charset="2"/>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4pPr>
            <a:lvl5pPr marL="2514600" indent="-539750" algn="l" defTabSz="914400" rtl="0" eaLnBrk="1" latinLnBrk="0" hangingPunct="1">
              <a:spcBef>
                <a:spcPct val="20000"/>
              </a:spcBef>
              <a:buFont typeface="Courier New" panose="02070309020205020404" pitchFamily="49" charset="0"/>
              <a:buChar char="o"/>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ct val="20000"/>
              </a:spcBef>
              <a:spcAft>
                <a:spcPts val="0"/>
              </a:spcAft>
              <a:buClrTx/>
              <a:buSzTx/>
              <a:buFont typeface="+mj-lt"/>
              <a:buNone/>
              <a:tabLst/>
              <a:defRPr/>
            </a:pPr>
            <a:r>
              <a:rPr kumimoji="0" lang="en-US" sz="1600" b="1" i="0" u="none" strike="noStrike" kern="1200" cap="none" spc="0" normalizeH="0" baseline="0" noProof="0" dirty="0" smtClean="0">
                <a:ln>
                  <a:noFill/>
                </a:ln>
                <a:effectLst/>
                <a:uLnTx/>
                <a:uFillTx/>
                <a:latin typeface="Verdana" panose="020B0604030504040204" pitchFamily="34" charset="0"/>
                <a:ea typeface="Verdana" panose="020B0604030504040204" pitchFamily="34" charset="0"/>
                <a:cs typeface="Verdana" panose="020B0604030504040204" pitchFamily="34" charset="0"/>
              </a:rPr>
              <a:t>Observe</a:t>
            </a:r>
          </a:p>
          <a:p>
            <a:pPr lvl="0">
              <a:defRPr/>
            </a:pPr>
            <a:r>
              <a:rPr lang="en-GB" sz="1600" dirty="0"/>
              <a:t>Describe what you see.</a:t>
            </a:r>
          </a:p>
        </p:txBody>
      </p:sp>
      <p:sp>
        <p:nvSpPr>
          <p:cNvPr id="41" name="Text Placeholder 16"/>
          <p:cNvSpPr txBox="1">
            <a:spLocks/>
          </p:cNvSpPr>
          <p:nvPr/>
        </p:nvSpPr>
        <p:spPr>
          <a:xfrm>
            <a:off x="398712" y="5005490"/>
            <a:ext cx="5407001" cy="1313693"/>
          </a:xfrm>
          <a:prstGeom prst="rect">
            <a:avLst/>
          </a:prstGeom>
          <a:noFill/>
          <a:ln>
            <a:noFill/>
          </a:ln>
        </p:spPr>
        <p:txBody>
          <a:bodyPr vert="horz" wrap="square" lIns="91440" tIns="45720" rIns="91440" bIns="45720" rtlCol="0">
            <a:spAutoFit/>
          </a:bodyPr>
          <a:lstStyle>
            <a:lvl1pPr marL="0" indent="0" algn="l" defTabSz="914400" rtl="0" eaLnBrk="1" latinLnBrk="0" hangingPunct="1">
              <a:lnSpc>
                <a:spcPct val="114000"/>
              </a:lnSpc>
              <a:spcBef>
                <a:spcPct val="20000"/>
              </a:spcBef>
              <a:buFont typeface="+mj-lt"/>
              <a:buNone/>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971550" indent="-514350" algn="l" defTabSz="914400" rtl="0" eaLnBrk="1" latinLnBrk="0" hangingPunct="1">
              <a:spcBef>
                <a:spcPct val="20000"/>
              </a:spcBef>
              <a:buFont typeface="Arial" panose="020B0604020202020204" pitchFamily="34"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2pPr>
            <a:lvl3pPr marL="1485900" indent="-571500" algn="l" defTabSz="914400" rtl="0" eaLnBrk="1" latinLnBrk="0" hangingPunct="1">
              <a:spcBef>
                <a:spcPct val="20000"/>
              </a:spcBef>
              <a:buFont typeface="Courier New" panose="02070309020205020404" pitchFamily="49"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3pPr>
            <a:lvl4pPr marL="1974850" indent="-539750" algn="l" defTabSz="914400" rtl="0" eaLnBrk="1" latinLnBrk="0" hangingPunct="1">
              <a:spcBef>
                <a:spcPct val="20000"/>
              </a:spcBef>
              <a:buFont typeface="Wingdings" panose="05000000000000000000" pitchFamily="2" charset="2"/>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4pPr>
            <a:lvl5pPr marL="2514600" indent="-539750" algn="l" defTabSz="914400" rtl="0" eaLnBrk="1" latinLnBrk="0" hangingPunct="1">
              <a:spcBef>
                <a:spcPct val="20000"/>
              </a:spcBef>
              <a:buFont typeface="Courier New" panose="02070309020205020404" pitchFamily="49" charset="0"/>
              <a:buChar char="o"/>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ct val="20000"/>
              </a:spcBef>
              <a:spcAft>
                <a:spcPts val="0"/>
              </a:spcAft>
              <a:buClrTx/>
              <a:buSzTx/>
              <a:buFont typeface="+mj-lt"/>
              <a:buNone/>
              <a:tabLst/>
              <a:defRPr/>
            </a:pPr>
            <a:r>
              <a:rPr kumimoji="0" lang="en-US" sz="1600" b="1" i="0" u="none" strike="noStrike" kern="1200" cap="none" spc="0" normalizeH="0" baseline="0" noProof="0" dirty="0" smtClean="0">
                <a:ln>
                  <a:noFill/>
                </a:ln>
                <a:effectLst/>
                <a:uLnTx/>
                <a:uFillTx/>
                <a:latin typeface="Verdana" panose="020B0604030504040204" pitchFamily="34" charset="0"/>
                <a:ea typeface="Verdana" panose="020B0604030504040204" pitchFamily="34" charset="0"/>
                <a:cs typeface="Verdana" panose="020B0604030504040204" pitchFamily="34" charset="0"/>
              </a:rPr>
              <a:t>Explain</a:t>
            </a:r>
          </a:p>
          <a:p>
            <a:pPr lvl="0">
              <a:defRPr/>
            </a:pPr>
            <a:r>
              <a:rPr lang="en-GB" sz="1600" dirty="0"/>
              <a:t>Were your prediction and explanation correct?</a:t>
            </a:r>
          </a:p>
          <a:p>
            <a:pPr lvl="0">
              <a:defRPr/>
            </a:pPr>
            <a:r>
              <a:rPr lang="en-GB" sz="1600" dirty="0"/>
              <a:t>Try to improve your first explanation to explain what happens more clearly.</a:t>
            </a:r>
          </a:p>
        </p:txBody>
      </p:sp>
      <p:sp>
        <p:nvSpPr>
          <p:cNvPr id="42" name="Text Placeholder 16"/>
          <p:cNvSpPr txBox="1">
            <a:spLocks/>
          </p:cNvSpPr>
          <p:nvPr/>
        </p:nvSpPr>
        <p:spPr>
          <a:xfrm>
            <a:off x="398711" y="3587057"/>
            <a:ext cx="5407002" cy="445447"/>
          </a:xfrm>
          <a:prstGeom prst="rect">
            <a:avLst/>
          </a:prstGeom>
          <a:solidFill>
            <a:srgbClr val="FAFAEA"/>
          </a:solidFill>
          <a:ln>
            <a:solidFill>
              <a:schemeClr val="tx2">
                <a:lumMod val="50000"/>
              </a:schemeClr>
            </a:solidFill>
          </a:ln>
        </p:spPr>
        <p:txBody>
          <a:bodyPr vert="horz" wrap="square" lIns="91440" tIns="45720" rIns="91440" bIns="45720" rtlCol="0" anchor="ctr" anchorCtr="0">
            <a:noAutofit/>
          </a:bodyPr>
          <a:lstStyle>
            <a:lvl1pPr marL="0" indent="0" algn="l" defTabSz="914400" rtl="0" eaLnBrk="1" latinLnBrk="0" hangingPunct="1">
              <a:lnSpc>
                <a:spcPct val="114000"/>
              </a:lnSpc>
              <a:spcBef>
                <a:spcPct val="20000"/>
              </a:spcBef>
              <a:buFont typeface="+mj-lt"/>
              <a:buNone/>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971550" indent="-514350" algn="l" defTabSz="914400" rtl="0" eaLnBrk="1" latinLnBrk="0" hangingPunct="1">
              <a:spcBef>
                <a:spcPct val="20000"/>
              </a:spcBef>
              <a:buFont typeface="Arial" panose="020B0604020202020204" pitchFamily="34"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2pPr>
            <a:lvl3pPr marL="1485900" indent="-571500" algn="l" defTabSz="914400" rtl="0" eaLnBrk="1" latinLnBrk="0" hangingPunct="1">
              <a:spcBef>
                <a:spcPct val="20000"/>
              </a:spcBef>
              <a:buFont typeface="Courier New" panose="02070309020205020404" pitchFamily="49"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3pPr>
            <a:lvl4pPr marL="1974850" indent="-539750" algn="l" defTabSz="914400" rtl="0" eaLnBrk="1" latinLnBrk="0" hangingPunct="1">
              <a:spcBef>
                <a:spcPct val="20000"/>
              </a:spcBef>
              <a:buFont typeface="Wingdings" panose="05000000000000000000" pitchFamily="2" charset="2"/>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4pPr>
            <a:lvl5pPr marL="2514600" indent="-539750" algn="l" defTabSz="914400" rtl="0" eaLnBrk="1" latinLnBrk="0" hangingPunct="1">
              <a:spcBef>
                <a:spcPct val="20000"/>
              </a:spcBef>
              <a:buFont typeface="Courier New" panose="02070309020205020404" pitchFamily="49" charset="0"/>
              <a:buChar char="o"/>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ctr">
              <a:defRPr/>
            </a:pPr>
            <a:r>
              <a:rPr lang="en-GB" sz="1600" b="1" dirty="0"/>
              <a:t>Watch the demonstration</a:t>
            </a:r>
          </a:p>
        </p:txBody>
      </p:sp>
      <p:grpSp>
        <p:nvGrpSpPr>
          <p:cNvPr id="16" name="Group 15"/>
          <p:cNvGrpSpPr/>
          <p:nvPr/>
        </p:nvGrpSpPr>
        <p:grpSpPr>
          <a:xfrm>
            <a:off x="5392427" y="1206055"/>
            <a:ext cx="3677913" cy="1959312"/>
            <a:chOff x="4882406" y="790176"/>
            <a:chExt cx="3677913" cy="1959312"/>
          </a:xfrm>
        </p:grpSpPr>
        <p:pic>
          <p:nvPicPr>
            <p:cNvPr id="17" name="Picture 16"/>
            <p:cNvPicPr>
              <a:picLocks noChangeAspect="1"/>
            </p:cNvPicPr>
            <p:nvPr/>
          </p:nvPicPr>
          <p:blipFill rotWithShape="1">
            <a:blip r:embed="rId4"/>
            <a:srcRect r="49400"/>
            <a:stretch/>
          </p:blipFill>
          <p:spPr>
            <a:xfrm>
              <a:off x="4882406" y="790176"/>
              <a:ext cx="1940668" cy="1959312"/>
            </a:xfrm>
            <a:prstGeom prst="rect">
              <a:avLst/>
            </a:prstGeom>
          </p:spPr>
        </p:pic>
        <p:pic>
          <p:nvPicPr>
            <p:cNvPr id="18" name="Picture 17"/>
            <p:cNvPicPr>
              <a:picLocks noChangeAspect="1"/>
            </p:cNvPicPr>
            <p:nvPr/>
          </p:nvPicPr>
          <p:blipFill rotWithShape="1">
            <a:blip r:embed="rId4"/>
            <a:srcRect l="47000"/>
            <a:stretch/>
          </p:blipFill>
          <p:spPr>
            <a:xfrm>
              <a:off x="6558373" y="814039"/>
              <a:ext cx="2001946" cy="1929652"/>
            </a:xfrm>
            <a:prstGeom prst="rect">
              <a:avLst/>
            </a:prstGeom>
          </p:spPr>
        </p:pic>
      </p:grpSp>
      <p:grpSp>
        <p:nvGrpSpPr>
          <p:cNvPr id="35" name="Group 34"/>
          <p:cNvGrpSpPr/>
          <p:nvPr/>
        </p:nvGrpSpPr>
        <p:grpSpPr>
          <a:xfrm>
            <a:off x="7734589" y="64652"/>
            <a:ext cx="1400175" cy="1259840"/>
            <a:chOff x="5239039" y="3295015"/>
            <a:chExt cx="1400175" cy="1259840"/>
          </a:xfrm>
        </p:grpSpPr>
        <p:sp>
          <p:nvSpPr>
            <p:cNvPr id="36" name="Oval 35"/>
            <p:cNvSpPr>
              <a:spLocks noChangeAspect="1"/>
            </p:cNvSpPr>
            <p:nvPr/>
          </p:nvSpPr>
          <p:spPr>
            <a:xfrm>
              <a:off x="5314950" y="3295015"/>
              <a:ext cx="1259840" cy="1259840"/>
            </a:xfrm>
            <a:prstGeom prst="ellipse">
              <a:avLst/>
            </a:prstGeom>
            <a:solidFill>
              <a:srgbClr val="D3CD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7" name="Text Box 29"/>
            <p:cNvSpPr txBox="1"/>
            <p:nvPr/>
          </p:nvSpPr>
          <p:spPr>
            <a:xfrm>
              <a:off x="5239039" y="3796087"/>
              <a:ext cx="1400175" cy="288147"/>
            </a:xfrm>
            <a:prstGeom prst="rect">
              <a:avLst/>
            </a:prstGeom>
            <a:noFill/>
            <a:ln w="6350">
              <a:noFill/>
            </a:ln>
          </p:spPr>
          <p:txBody>
            <a:bodyPr rot="0" spcFirstLastPara="0" vert="horz" wrap="square" lIns="36000" tIns="36000" rIns="36000" bIns="36000" numCol="1" spcCol="0" rtlCol="0" fromWordArt="0" anchor="t" anchorCtr="0" forceAA="0" compatLnSpc="1">
              <a:prstTxWarp prst="textNoShape">
                <a:avLst/>
              </a:prstTxWarp>
              <a:spAutoFit/>
            </a:bodyPr>
            <a:lstStyle/>
            <a:p>
              <a:pPr algn="ctr">
                <a:spcAft>
                  <a:spcPts val="0"/>
                </a:spcAft>
              </a:pPr>
              <a:r>
                <a:rPr lang="en-GB" sz="1400" b="1" dirty="0" smtClean="0">
                  <a:solidFill>
                    <a:srgbClr val="006580"/>
                  </a:solidFill>
                  <a:effectLst/>
                  <a:latin typeface="Calibri" panose="020F0502020204030204" pitchFamily="34" charset="0"/>
                  <a:ea typeface="Calibri" panose="020F0502020204030204" pitchFamily="34" charset="0"/>
                  <a:cs typeface="Times New Roman" panose="02020603050405020304" pitchFamily="18" charset="0"/>
                </a:rPr>
                <a:t>PEOE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up 18"/>
          <p:cNvGrpSpPr/>
          <p:nvPr/>
        </p:nvGrpSpPr>
        <p:grpSpPr>
          <a:xfrm>
            <a:off x="6362761" y="3648096"/>
            <a:ext cx="2199621" cy="2633509"/>
            <a:chOff x="5524374" y="3474863"/>
            <a:chExt cx="2199621" cy="2633509"/>
          </a:xfrm>
        </p:grpSpPr>
        <p:pic>
          <p:nvPicPr>
            <p:cNvPr id="20" name="Picture 19"/>
            <p:cNvPicPr>
              <a:picLocks noChangeAspect="1"/>
            </p:cNvPicPr>
            <p:nvPr/>
          </p:nvPicPr>
          <p:blipFill>
            <a:blip r:embed="rId5"/>
            <a:stretch>
              <a:fillRect/>
            </a:stretch>
          </p:blipFill>
          <p:spPr>
            <a:xfrm>
              <a:off x="5524374" y="3474863"/>
              <a:ext cx="2199621" cy="2633509"/>
            </a:xfrm>
            <a:prstGeom prst="rect">
              <a:avLst/>
            </a:prstGeom>
          </p:spPr>
        </p:pic>
        <p:sp>
          <p:nvSpPr>
            <p:cNvPr id="21" name="TextBox 20"/>
            <p:cNvSpPr txBox="1"/>
            <p:nvPr/>
          </p:nvSpPr>
          <p:spPr>
            <a:xfrm>
              <a:off x="5738359" y="4280658"/>
              <a:ext cx="1771650" cy="769441"/>
            </a:xfrm>
            <a:prstGeom prst="rect">
              <a:avLst/>
            </a:prstGeom>
            <a:noFill/>
          </p:spPr>
          <p:txBody>
            <a:bodyPr wrap="square" rtlCol="0">
              <a:spAutoFit/>
            </a:bodyPr>
            <a:lstStyle/>
            <a:p>
              <a:pPr algn="ctr"/>
              <a:r>
                <a:rPr lang="en-GB" sz="4400" b="1" dirty="0" smtClean="0">
                  <a:solidFill>
                    <a:srgbClr val="C00000"/>
                  </a:solidFill>
                  <a:latin typeface="Verdana" panose="020B0604030504040204" pitchFamily="34" charset="0"/>
                  <a:ea typeface="Verdana" panose="020B0604030504040204" pitchFamily="34" charset="0"/>
                </a:rPr>
                <a:t>?</a:t>
              </a:r>
              <a:endParaRPr lang="en-GB" sz="4400" b="1" dirty="0">
                <a:solidFill>
                  <a:srgbClr val="C00000"/>
                </a:solidFill>
                <a:latin typeface="Verdana" panose="020B0604030504040204" pitchFamily="34" charset="0"/>
                <a:ea typeface="Verdana" panose="020B0604030504040204" pitchFamily="34" charset="0"/>
              </a:endParaRPr>
            </a:p>
          </p:txBody>
        </p:sp>
      </p:grpSp>
    </p:spTree>
    <p:extLst>
      <p:ext uri="{BB962C8B-B14F-4D97-AF65-F5344CB8AC3E}">
        <p14:creationId xmlns:p14="http://schemas.microsoft.com/office/powerpoint/2010/main" val="49915847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38"/>
            <a:ext cx="9144000" cy="522862"/>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 xmlns:a16="http://schemas.microsoft.com/office/drawing/2014/main" id="{8B931AD8-26FA-4231-8C91-087F0E77CC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354" b="24434"/>
          <a:stretch/>
        </p:blipFill>
        <p:spPr>
          <a:xfrm>
            <a:off x="5620445" y="4052534"/>
            <a:ext cx="2634344" cy="818197"/>
          </a:xfrm>
          <a:prstGeom prst="rect">
            <a:avLst/>
          </a:prstGeom>
          <a:ln>
            <a:noFill/>
          </a:ln>
        </p:spPr>
      </p:pic>
      <p:sp>
        <p:nvSpPr>
          <p:cNvPr id="5" name="TextBox 4"/>
          <p:cNvSpPr txBox="1"/>
          <p:nvPr/>
        </p:nvSpPr>
        <p:spPr>
          <a:xfrm>
            <a:off x="3377987" y="4151468"/>
            <a:ext cx="2015348" cy="956773"/>
          </a:xfrm>
          <a:prstGeom prst="rect">
            <a:avLst/>
          </a:prstGeom>
          <a:noFill/>
        </p:spPr>
        <p:txBody>
          <a:bodyPr vert="horz" wrap="square" lIns="36000" tIns="108000" rIns="72000" bIns="108000" rtlCol="0" anchor="t" anchorCtr="0">
            <a:spAutoFit/>
          </a:bodyPr>
          <a:lstStyle/>
          <a:p>
            <a:pPr algn="r"/>
            <a:r>
              <a:rPr lang="en-GB" sz="4800" b="1" dirty="0" smtClean="0"/>
              <a:t>What’s</a:t>
            </a:r>
            <a:endParaRPr lang="en-GB" sz="4800" b="1" dirty="0">
              <a:solidFill>
                <a:schemeClr val="tx1"/>
              </a:solidFill>
            </a:endParaRPr>
          </a:p>
        </p:txBody>
      </p:sp>
      <p:sp>
        <p:nvSpPr>
          <p:cNvPr id="6" name="TextBox 5"/>
          <p:cNvSpPr txBox="1"/>
          <p:nvPr/>
        </p:nvSpPr>
        <p:spPr>
          <a:xfrm>
            <a:off x="7991073" y="4151468"/>
            <a:ext cx="629100" cy="956773"/>
          </a:xfrm>
          <a:prstGeom prst="rect">
            <a:avLst/>
          </a:prstGeom>
          <a:noFill/>
        </p:spPr>
        <p:txBody>
          <a:bodyPr vert="horz" wrap="square" lIns="36000" tIns="108000" rIns="72000" bIns="108000" rtlCol="0" anchor="t" anchorCtr="0">
            <a:spAutoFit/>
          </a:bodyPr>
          <a:lstStyle/>
          <a:p>
            <a:pPr algn="r"/>
            <a:r>
              <a:rPr lang="en-GB" sz="4800" b="1" dirty="0" smtClean="0"/>
              <a:t>?</a:t>
            </a:r>
            <a:endParaRPr lang="en-GB" sz="4800" b="1" dirty="0">
              <a:solidFill>
                <a:schemeClr val="tx1"/>
              </a:solidFill>
            </a:endParaRPr>
          </a:p>
        </p:txBody>
      </p:sp>
      <p:sp>
        <p:nvSpPr>
          <p:cNvPr id="7" name="Rectangle 6"/>
          <p:cNvSpPr/>
          <p:nvPr/>
        </p:nvSpPr>
        <p:spPr>
          <a:xfrm rot="5400000">
            <a:off x="6282000" y="2384312"/>
            <a:ext cx="108000" cy="561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401864368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a:stretch>
            <a:fillRect/>
          </a:stretch>
        </p:blipFill>
        <p:spPr>
          <a:xfrm>
            <a:off x="-3" y="645638"/>
            <a:ext cx="9150889" cy="6212362"/>
          </a:xfrm>
          <a:prstGeom prst="rect">
            <a:avLst/>
          </a:prstGeom>
        </p:spPr>
      </p:pic>
      <p:sp>
        <p:nvSpPr>
          <p:cNvPr id="24" name="Title 1"/>
          <p:cNvSpPr txBox="1">
            <a:spLocks/>
          </p:cNvSpPr>
          <p:nvPr/>
        </p:nvSpPr>
        <p:spPr>
          <a:xfrm>
            <a:off x="143751" y="26336"/>
            <a:ext cx="8820737" cy="576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000" b="1"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defRPr/>
            </a:pPr>
            <a:r>
              <a:rPr lang="en-US" dirty="0"/>
              <a:t>Grape expectations</a:t>
            </a:r>
            <a:endParaRPr lang="en-GB" dirty="0"/>
          </a:p>
        </p:txBody>
      </p:sp>
      <p:sp>
        <p:nvSpPr>
          <p:cNvPr id="25" name="Text Placeholder 16"/>
          <p:cNvSpPr txBox="1">
            <a:spLocks/>
          </p:cNvSpPr>
          <p:nvPr/>
        </p:nvSpPr>
        <p:spPr>
          <a:xfrm>
            <a:off x="398712" y="1585623"/>
            <a:ext cx="5407002" cy="983731"/>
          </a:xfrm>
          <a:prstGeom prst="rect">
            <a:avLst/>
          </a:prstGeom>
          <a:noFill/>
          <a:ln>
            <a:noFill/>
          </a:ln>
        </p:spPr>
        <p:txBody>
          <a:bodyPr vert="horz" wrap="square" lIns="91440" tIns="45720" rIns="91440" bIns="45720" rtlCol="0">
            <a:spAutoFit/>
          </a:bodyPr>
          <a:lstStyle>
            <a:lvl1pPr marL="0" indent="0" algn="l" defTabSz="914400" rtl="0" eaLnBrk="1" latinLnBrk="0" hangingPunct="1">
              <a:lnSpc>
                <a:spcPct val="114000"/>
              </a:lnSpc>
              <a:spcBef>
                <a:spcPct val="20000"/>
              </a:spcBef>
              <a:buFont typeface="+mj-lt"/>
              <a:buNone/>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971550" indent="-514350" algn="l" defTabSz="914400" rtl="0" eaLnBrk="1" latinLnBrk="0" hangingPunct="1">
              <a:spcBef>
                <a:spcPct val="20000"/>
              </a:spcBef>
              <a:buFont typeface="Arial" panose="020B0604020202020204" pitchFamily="34"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2pPr>
            <a:lvl3pPr marL="1485900" indent="-571500" algn="l" defTabSz="914400" rtl="0" eaLnBrk="1" latinLnBrk="0" hangingPunct="1">
              <a:spcBef>
                <a:spcPct val="20000"/>
              </a:spcBef>
              <a:buFont typeface="Courier New" panose="02070309020205020404" pitchFamily="49"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3pPr>
            <a:lvl4pPr marL="1974850" indent="-539750" algn="l" defTabSz="914400" rtl="0" eaLnBrk="1" latinLnBrk="0" hangingPunct="1">
              <a:spcBef>
                <a:spcPct val="20000"/>
              </a:spcBef>
              <a:buFont typeface="Wingdings" panose="05000000000000000000" pitchFamily="2" charset="2"/>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4pPr>
            <a:lvl5pPr marL="2514600" indent="-539750" algn="l" defTabSz="914400" rtl="0" eaLnBrk="1" latinLnBrk="0" hangingPunct="1">
              <a:spcBef>
                <a:spcPct val="20000"/>
              </a:spcBef>
              <a:buFont typeface="Courier New" panose="02070309020205020404" pitchFamily="49" charset="0"/>
              <a:buChar char="o"/>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ct val="20000"/>
              </a:spcBef>
              <a:spcAft>
                <a:spcPts val="0"/>
              </a:spcAft>
              <a:buClrTx/>
              <a:buSzTx/>
              <a:buFont typeface="+mj-lt"/>
              <a:buNone/>
              <a:tabLst/>
              <a:defRPr/>
            </a:pPr>
            <a:r>
              <a:rPr kumimoji="0" lang="en-US" sz="1600" b="1" i="0" u="none" strike="noStrike" kern="1200" cap="none" spc="0" normalizeH="0" baseline="0" noProof="0" dirty="0" smtClean="0">
                <a:ln>
                  <a:noFill/>
                </a:ln>
                <a:effectLst/>
                <a:uLnTx/>
                <a:uFillTx/>
                <a:latin typeface="Verdana" panose="020B0604030504040204" pitchFamily="34" charset="0"/>
                <a:ea typeface="Verdana" panose="020B0604030504040204" pitchFamily="34" charset="0"/>
                <a:cs typeface="Verdana" panose="020B0604030504040204" pitchFamily="34" charset="0"/>
              </a:rPr>
              <a:t>Predict</a:t>
            </a:r>
          </a:p>
          <a:p>
            <a:pPr lvl="0">
              <a:defRPr/>
            </a:pPr>
            <a:r>
              <a:rPr lang="en-GB" sz="1600" dirty="0" smtClean="0"/>
              <a:t>What will happen when grapes are put into cooking oil?</a:t>
            </a:r>
            <a:endParaRPr kumimoji="0" lang="en-US" sz="1600" b="0" i="0" u="none" strike="noStrike" kern="1200" cap="none" spc="0" normalizeH="0" baseline="0" noProof="0" dirty="0" smtClean="0">
              <a:ln>
                <a:noFill/>
              </a:ln>
              <a:effectLst/>
              <a:uLnTx/>
              <a:uFillTx/>
            </a:endParaRPr>
          </a:p>
        </p:txBody>
      </p:sp>
      <p:sp>
        <p:nvSpPr>
          <p:cNvPr id="38" name="Text Placeholder 16"/>
          <p:cNvSpPr txBox="1">
            <a:spLocks/>
          </p:cNvSpPr>
          <p:nvPr/>
        </p:nvSpPr>
        <p:spPr>
          <a:xfrm>
            <a:off x="398711" y="2726699"/>
            <a:ext cx="5407002" cy="703013"/>
          </a:xfrm>
          <a:prstGeom prst="rect">
            <a:avLst/>
          </a:prstGeom>
          <a:noFill/>
          <a:ln>
            <a:noFill/>
          </a:ln>
        </p:spPr>
        <p:txBody>
          <a:bodyPr vert="horz" wrap="square" lIns="91440" tIns="45720" rIns="91440" bIns="45720" rtlCol="0">
            <a:spAutoFit/>
          </a:bodyPr>
          <a:lstStyle>
            <a:lvl1pPr marL="0" indent="0" algn="l" defTabSz="914400" rtl="0" eaLnBrk="1" latinLnBrk="0" hangingPunct="1">
              <a:lnSpc>
                <a:spcPct val="114000"/>
              </a:lnSpc>
              <a:spcBef>
                <a:spcPct val="20000"/>
              </a:spcBef>
              <a:buFont typeface="+mj-lt"/>
              <a:buNone/>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971550" indent="-514350" algn="l" defTabSz="914400" rtl="0" eaLnBrk="1" latinLnBrk="0" hangingPunct="1">
              <a:spcBef>
                <a:spcPct val="20000"/>
              </a:spcBef>
              <a:buFont typeface="Arial" panose="020B0604020202020204" pitchFamily="34"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2pPr>
            <a:lvl3pPr marL="1485900" indent="-571500" algn="l" defTabSz="914400" rtl="0" eaLnBrk="1" latinLnBrk="0" hangingPunct="1">
              <a:spcBef>
                <a:spcPct val="20000"/>
              </a:spcBef>
              <a:buFont typeface="Courier New" panose="02070309020205020404" pitchFamily="49"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3pPr>
            <a:lvl4pPr marL="1974850" indent="-539750" algn="l" defTabSz="914400" rtl="0" eaLnBrk="1" latinLnBrk="0" hangingPunct="1">
              <a:spcBef>
                <a:spcPct val="20000"/>
              </a:spcBef>
              <a:buFont typeface="Wingdings" panose="05000000000000000000" pitchFamily="2" charset="2"/>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4pPr>
            <a:lvl5pPr marL="2514600" indent="-539750" algn="l" defTabSz="914400" rtl="0" eaLnBrk="1" latinLnBrk="0" hangingPunct="1">
              <a:spcBef>
                <a:spcPct val="20000"/>
              </a:spcBef>
              <a:buFont typeface="Courier New" panose="02070309020205020404" pitchFamily="49" charset="0"/>
              <a:buChar char="o"/>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ct val="20000"/>
              </a:spcBef>
              <a:spcAft>
                <a:spcPts val="0"/>
              </a:spcAft>
              <a:buClrTx/>
              <a:buSzTx/>
              <a:buFont typeface="+mj-lt"/>
              <a:buNone/>
              <a:tabLst/>
              <a:defRPr/>
            </a:pPr>
            <a:r>
              <a:rPr kumimoji="0" lang="en-US" sz="1600" b="1" i="0" u="none" strike="noStrike" kern="1200" cap="none" spc="0" normalizeH="0" baseline="0" noProof="0" dirty="0" smtClean="0">
                <a:ln>
                  <a:noFill/>
                </a:ln>
                <a:effectLst/>
                <a:uLnTx/>
                <a:uFillTx/>
                <a:latin typeface="Verdana" panose="020B0604030504040204" pitchFamily="34" charset="0"/>
                <a:ea typeface="Verdana" panose="020B0604030504040204" pitchFamily="34" charset="0"/>
                <a:cs typeface="Verdana" panose="020B0604030504040204" pitchFamily="34" charset="0"/>
              </a:rPr>
              <a:t>Explain</a:t>
            </a:r>
          </a:p>
          <a:p>
            <a:pPr lvl="0">
              <a:defRPr/>
            </a:pPr>
            <a:r>
              <a:rPr lang="en-GB" sz="1600" dirty="0"/>
              <a:t>Explain why you think this will happen.</a:t>
            </a:r>
          </a:p>
        </p:txBody>
      </p:sp>
      <p:sp>
        <p:nvSpPr>
          <p:cNvPr id="39" name="Text Placeholder 16"/>
          <p:cNvSpPr txBox="1">
            <a:spLocks/>
          </p:cNvSpPr>
          <p:nvPr/>
        </p:nvSpPr>
        <p:spPr>
          <a:xfrm>
            <a:off x="398713" y="828675"/>
            <a:ext cx="8565775" cy="818129"/>
          </a:xfrm>
          <a:prstGeom prst="rect">
            <a:avLst/>
          </a:prstGeom>
        </p:spPr>
        <p:txBody>
          <a:bodyPr vert="horz" lIns="91440" tIns="45720" rIns="91440" bIns="45720" rtlCol="0">
            <a:normAutofit/>
          </a:bodyPr>
          <a:lstStyle>
            <a:lvl1pPr marL="0" indent="0" algn="l" defTabSz="914400" rtl="0" eaLnBrk="1" latinLnBrk="0" hangingPunct="1">
              <a:lnSpc>
                <a:spcPct val="114000"/>
              </a:lnSpc>
              <a:spcBef>
                <a:spcPct val="20000"/>
              </a:spcBef>
              <a:buFont typeface="+mj-lt"/>
              <a:buNone/>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971550" indent="-514350" algn="l" defTabSz="914400" rtl="0" eaLnBrk="1" latinLnBrk="0" hangingPunct="1">
              <a:spcBef>
                <a:spcPct val="20000"/>
              </a:spcBef>
              <a:buFont typeface="Arial" panose="020B0604020202020204" pitchFamily="34"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2pPr>
            <a:lvl3pPr marL="1485900" indent="-571500" algn="l" defTabSz="914400" rtl="0" eaLnBrk="1" latinLnBrk="0" hangingPunct="1">
              <a:spcBef>
                <a:spcPct val="20000"/>
              </a:spcBef>
              <a:buFont typeface="Courier New" panose="02070309020205020404" pitchFamily="49"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3pPr>
            <a:lvl4pPr marL="1974850" indent="-539750" algn="l" defTabSz="914400" rtl="0" eaLnBrk="1" latinLnBrk="0" hangingPunct="1">
              <a:spcBef>
                <a:spcPct val="20000"/>
              </a:spcBef>
              <a:buFont typeface="Wingdings" panose="05000000000000000000" pitchFamily="2" charset="2"/>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4pPr>
            <a:lvl5pPr marL="2514600" indent="-539750" algn="l" defTabSz="914400" rtl="0" eaLnBrk="1" latinLnBrk="0" hangingPunct="1">
              <a:spcBef>
                <a:spcPct val="20000"/>
              </a:spcBef>
              <a:buFont typeface="Courier New" panose="02070309020205020404" pitchFamily="49" charset="0"/>
              <a:buChar char="o"/>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defRPr/>
            </a:pPr>
            <a:r>
              <a:rPr lang="en-GB" sz="1600" dirty="0"/>
              <a:t>Grapes sink in tap water.</a:t>
            </a:r>
            <a:endParaRPr lang="en-GB" sz="1600" dirty="0" smtClean="0"/>
          </a:p>
          <a:p>
            <a:pPr lvl="0">
              <a:defRPr/>
            </a:pPr>
            <a:r>
              <a:rPr lang="en-GB" sz="1600" dirty="0"/>
              <a:t>Cooking oil floats on tap water.</a:t>
            </a:r>
          </a:p>
        </p:txBody>
      </p:sp>
      <p:sp>
        <p:nvSpPr>
          <p:cNvPr id="40" name="Text Placeholder 16"/>
          <p:cNvSpPr txBox="1">
            <a:spLocks/>
          </p:cNvSpPr>
          <p:nvPr/>
        </p:nvSpPr>
        <p:spPr>
          <a:xfrm>
            <a:off x="398713" y="4178575"/>
            <a:ext cx="5407002" cy="703013"/>
          </a:xfrm>
          <a:prstGeom prst="rect">
            <a:avLst/>
          </a:prstGeom>
          <a:noFill/>
          <a:ln>
            <a:noFill/>
          </a:ln>
        </p:spPr>
        <p:txBody>
          <a:bodyPr vert="horz" wrap="square" lIns="91440" tIns="45720" rIns="91440" bIns="45720" rtlCol="0">
            <a:spAutoFit/>
          </a:bodyPr>
          <a:lstStyle>
            <a:lvl1pPr marL="0" indent="0" algn="l" defTabSz="914400" rtl="0" eaLnBrk="1" latinLnBrk="0" hangingPunct="1">
              <a:lnSpc>
                <a:spcPct val="114000"/>
              </a:lnSpc>
              <a:spcBef>
                <a:spcPct val="20000"/>
              </a:spcBef>
              <a:buFont typeface="+mj-lt"/>
              <a:buNone/>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971550" indent="-514350" algn="l" defTabSz="914400" rtl="0" eaLnBrk="1" latinLnBrk="0" hangingPunct="1">
              <a:spcBef>
                <a:spcPct val="20000"/>
              </a:spcBef>
              <a:buFont typeface="Arial" panose="020B0604020202020204" pitchFamily="34"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2pPr>
            <a:lvl3pPr marL="1485900" indent="-571500" algn="l" defTabSz="914400" rtl="0" eaLnBrk="1" latinLnBrk="0" hangingPunct="1">
              <a:spcBef>
                <a:spcPct val="20000"/>
              </a:spcBef>
              <a:buFont typeface="Courier New" panose="02070309020205020404" pitchFamily="49"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3pPr>
            <a:lvl4pPr marL="1974850" indent="-539750" algn="l" defTabSz="914400" rtl="0" eaLnBrk="1" latinLnBrk="0" hangingPunct="1">
              <a:spcBef>
                <a:spcPct val="20000"/>
              </a:spcBef>
              <a:buFont typeface="Wingdings" panose="05000000000000000000" pitchFamily="2" charset="2"/>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4pPr>
            <a:lvl5pPr marL="2514600" indent="-539750" algn="l" defTabSz="914400" rtl="0" eaLnBrk="1" latinLnBrk="0" hangingPunct="1">
              <a:spcBef>
                <a:spcPct val="20000"/>
              </a:spcBef>
              <a:buFont typeface="Courier New" panose="02070309020205020404" pitchFamily="49" charset="0"/>
              <a:buChar char="o"/>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ct val="20000"/>
              </a:spcBef>
              <a:spcAft>
                <a:spcPts val="0"/>
              </a:spcAft>
              <a:buClrTx/>
              <a:buSzTx/>
              <a:buFont typeface="+mj-lt"/>
              <a:buNone/>
              <a:tabLst/>
              <a:defRPr/>
            </a:pPr>
            <a:r>
              <a:rPr kumimoji="0" lang="en-US" sz="1600" b="1" i="0" u="none" strike="noStrike" kern="1200" cap="none" spc="0" normalizeH="0" baseline="0" noProof="0" dirty="0" smtClean="0">
                <a:ln>
                  <a:noFill/>
                </a:ln>
                <a:effectLst/>
                <a:uLnTx/>
                <a:uFillTx/>
                <a:latin typeface="Verdana" panose="020B0604030504040204" pitchFamily="34" charset="0"/>
                <a:ea typeface="Verdana" panose="020B0604030504040204" pitchFamily="34" charset="0"/>
                <a:cs typeface="Verdana" panose="020B0604030504040204" pitchFamily="34" charset="0"/>
              </a:rPr>
              <a:t>Observe</a:t>
            </a:r>
          </a:p>
          <a:p>
            <a:pPr lvl="0">
              <a:defRPr/>
            </a:pPr>
            <a:r>
              <a:rPr lang="en-GB" sz="1600" dirty="0"/>
              <a:t>Describe what you see.</a:t>
            </a:r>
          </a:p>
        </p:txBody>
      </p:sp>
      <p:sp>
        <p:nvSpPr>
          <p:cNvPr id="41" name="Text Placeholder 16"/>
          <p:cNvSpPr txBox="1">
            <a:spLocks/>
          </p:cNvSpPr>
          <p:nvPr/>
        </p:nvSpPr>
        <p:spPr>
          <a:xfrm>
            <a:off x="398712" y="5005490"/>
            <a:ext cx="5407001" cy="1313693"/>
          </a:xfrm>
          <a:prstGeom prst="rect">
            <a:avLst/>
          </a:prstGeom>
          <a:noFill/>
          <a:ln>
            <a:noFill/>
          </a:ln>
        </p:spPr>
        <p:txBody>
          <a:bodyPr vert="horz" wrap="square" lIns="91440" tIns="45720" rIns="91440" bIns="45720" rtlCol="0">
            <a:spAutoFit/>
          </a:bodyPr>
          <a:lstStyle>
            <a:lvl1pPr marL="0" indent="0" algn="l" defTabSz="914400" rtl="0" eaLnBrk="1" latinLnBrk="0" hangingPunct="1">
              <a:lnSpc>
                <a:spcPct val="114000"/>
              </a:lnSpc>
              <a:spcBef>
                <a:spcPct val="20000"/>
              </a:spcBef>
              <a:buFont typeface="+mj-lt"/>
              <a:buNone/>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971550" indent="-514350" algn="l" defTabSz="914400" rtl="0" eaLnBrk="1" latinLnBrk="0" hangingPunct="1">
              <a:spcBef>
                <a:spcPct val="20000"/>
              </a:spcBef>
              <a:buFont typeface="Arial" panose="020B0604020202020204" pitchFamily="34"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2pPr>
            <a:lvl3pPr marL="1485900" indent="-571500" algn="l" defTabSz="914400" rtl="0" eaLnBrk="1" latinLnBrk="0" hangingPunct="1">
              <a:spcBef>
                <a:spcPct val="20000"/>
              </a:spcBef>
              <a:buFont typeface="Courier New" panose="02070309020205020404" pitchFamily="49"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3pPr>
            <a:lvl4pPr marL="1974850" indent="-539750" algn="l" defTabSz="914400" rtl="0" eaLnBrk="1" latinLnBrk="0" hangingPunct="1">
              <a:spcBef>
                <a:spcPct val="20000"/>
              </a:spcBef>
              <a:buFont typeface="Wingdings" panose="05000000000000000000" pitchFamily="2" charset="2"/>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4pPr>
            <a:lvl5pPr marL="2514600" indent="-539750" algn="l" defTabSz="914400" rtl="0" eaLnBrk="1" latinLnBrk="0" hangingPunct="1">
              <a:spcBef>
                <a:spcPct val="20000"/>
              </a:spcBef>
              <a:buFont typeface="Courier New" panose="02070309020205020404" pitchFamily="49" charset="0"/>
              <a:buChar char="o"/>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ct val="20000"/>
              </a:spcBef>
              <a:spcAft>
                <a:spcPts val="0"/>
              </a:spcAft>
              <a:buClrTx/>
              <a:buSzTx/>
              <a:buFont typeface="+mj-lt"/>
              <a:buNone/>
              <a:tabLst/>
              <a:defRPr/>
            </a:pPr>
            <a:r>
              <a:rPr kumimoji="0" lang="en-US" sz="1600" b="1" i="0" u="none" strike="noStrike" kern="1200" cap="none" spc="0" normalizeH="0" baseline="0" noProof="0" dirty="0" smtClean="0">
                <a:ln>
                  <a:noFill/>
                </a:ln>
                <a:effectLst/>
                <a:uLnTx/>
                <a:uFillTx/>
                <a:latin typeface="Verdana" panose="020B0604030504040204" pitchFamily="34" charset="0"/>
                <a:ea typeface="Verdana" panose="020B0604030504040204" pitchFamily="34" charset="0"/>
                <a:cs typeface="Verdana" panose="020B0604030504040204" pitchFamily="34" charset="0"/>
              </a:rPr>
              <a:t>Explain</a:t>
            </a:r>
          </a:p>
          <a:p>
            <a:pPr lvl="0">
              <a:defRPr/>
            </a:pPr>
            <a:r>
              <a:rPr lang="en-GB" sz="1600" dirty="0"/>
              <a:t>Were your prediction and explanation correct?</a:t>
            </a:r>
          </a:p>
          <a:p>
            <a:pPr lvl="0">
              <a:defRPr/>
            </a:pPr>
            <a:r>
              <a:rPr lang="en-GB" sz="1600" dirty="0"/>
              <a:t>Try to improve your first explanation to explain what happens more clearly.</a:t>
            </a:r>
          </a:p>
        </p:txBody>
      </p:sp>
      <p:sp>
        <p:nvSpPr>
          <p:cNvPr id="42" name="Text Placeholder 16"/>
          <p:cNvSpPr txBox="1">
            <a:spLocks/>
          </p:cNvSpPr>
          <p:nvPr/>
        </p:nvSpPr>
        <p:spPr>
          <a:xfrm>
            <a:off x="398711" y="3587057"/>
            <a:ext cx="5407002" cy="445447"/>
          </a:xfrm>
          <a:prstGeom prst="rect">
            <a:avLst/>
          </a:prstGeom>
          <a:solidFill>
            <a:srgbClr val="FAFAEA"/>
          </a:solidFill>
          <a:ln>
            <a:solidFill>
              <a:schemeClr val="tx2">
                <a:lumMod val="50000"/>
              </a:schemeClr>
            </a:solidFill>
          </a:ln>
        </p:spPr>
        <p:txBody>
          <a:bodyPr vert="horz" wrap="square" lIns="91440" tIns="45720" rIns="91440" bIns="45720" rtlCol="0" anchor="ctr" anchorCtr="0">
            <a:noAutofit/>
          </a:bodyPr>
          <a:lstStyle>
            <a:lvl1pPr marL="0" indent="0" algn="l" defTabSz="914400" rtl="0" eaLnBrk="1" latinLnBrk="0" hangingPunct="1">
              <a:lnSpc>
                <a:spcPct val="114000"/>
              </a:lnSpc>
              <a:spcBef>
                <a:spcPct val="20000"/>
              </a:spcBef>
              <a:buFont typeface="+mj-lt"/>
              <a:buNone/>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971550" indent="-514350" algn="l" defTabSz="914400" rtl="0" eaLnBrk="1" latinLnBrk="0" hangingPunct="1">
              <a:spcBef>
                <a:spcPct val="20000"/>
              </a:spcBef>
              <a:buFont typeface="Arial" panose="020B0604020202020204" pitchFamily="34"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2pPr>
            <a:lvl3pPr marL="1485900" indent="-571500" algn="l" defTabSz="914400" rtl="0" eaLnBrk="1" latinLnBrk="0" hangingPunct="1">
              <a:spcBef>
                <a:spcPct val="20000"/>
              </a:spcBef>
              <a:buFont typeface="Courier New" panose="02070309020205020404" pitchFamily="49"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3pPr>
            <a:lvl4pPr marL="1974850" indent="-539750" algn="l" defTabSz="914400" rtl="0" eaLnBrk="1" latinLnBrk="0" hangingPunct="1">
              <a:spcBef>
                <a:spcPct val="20000"/>
              </a:spcBef>
              <a:buFont typeface="Wingdings" panose="05000000000000000000" pitchFamily="2" charset="2"/>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4pPr>
            <a:lvl5pPr marL="2514600" indent="-539750" algn="l" defTabSz="914400" rtl="0" eaLnBrk="1" latinLnBrk="0" hangingPunct="1">
              <a:spcBef>
                <a:spcPct val="20000"/>
              </a:spcBef>
              <a:buFont typeface="Courier New" panose="02070309020205020404" pitchFamily="49" charset="0"/>
              <a:buChar char="o"/>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ctr">
              <a:defRPr/>
            </a:pPr>
            <a:r>
              <a:rPr lang="en-GB" sz="1600" b="1" dirty="0"/>
              <a:t>Watch the demonstration</a:t>
            </a:r>
          </a:p>
        </p:txBody>
      </p:sp>
      <p:grpSp>
        <p:nvGrpSpPr>
          <p:cNvPr id="16" name="Group 15"/>
          <p:cNvGrpSpPr/>
          <p:nvPr/>
        </p:nvGrpSpPr>
        <p:grpSpPr>
          <a:xfrm>
            <a:off x="5392427" y="1206055"/>
            <a:ext cx="3677913" cy="1959312"/>
            <a:chOff x="4882406" y="790176"/>
            <a:chExt cx="3677913" cy="1959312"/>
          </a:xfrm>
        </p:grpSpPr>
        <p:pic>
          <p:nvPicPr>
            <p:cNvPr id="17" name="Picture 16"/>
            <p:cNvPicPr>
              <a:picLocks noChangeAspect="1"/>
            </p:cNvPicPr>
            <p:nvPr/>
          </p:nvPicPr>
          <p:blipFill rotWithShape="1">
            <a:blip r:embed="rId4"/>
            <a:srcRect r="49400"/>
            <a:stretch/>
          </p:blipFill>
          <p:spPr>
            <a:xfrm>
              <a:off x="4882406" y="790176"/>
              <a:ext cx="1940668" cy="1959312"/>
            </a:xfrm>
            <a:prstGeom prst="rect">
              <a:avLst/>
            </a:prstGeom>
          </p:spPr>
        </p:pic>
        <p:pic>
          <p:nvPicPr>
            <p:cNvPr id="18" name="Picture 17"/>
            <p:cNvPicPr>
              <a:picLocks noChangeAspect="1"/>
            </p:cNvPicPr>
            <p:nvPr/>
          </p:nvPicPr>
          <p:blipFill rotWithShape="1">
            <a:blip r:embed="rId4"/>
            <a:srcRect l="47000"/>
            <a:stretch/>
          </p:blipFill>
          <p:spPr>
            <a:xfrm>
              <a:off x="6558373" y="814039"/>
              <a:ext cx="2001946" cy="1929652"/>
            </a:xfrm>
            <a:prstGeom prst="rect">
              <a:avLst/>
            </a:prstGeom>
          </p:spPr>
        </p:pic>
      </p:grpSp>
      <p:grpSp>
        <p:nvGrpSpPr>
          <p:cNvPr id="35" name="Group 34"/>
          <p:cNvGrpSpPr/>
          <p:nvPr/>
        </p:nvGrpSpPr>
        <p:grpSpPr>
          <a:xfrm>
            <a:off x="7734589" y="64652"/>
            <a:ext cx="1400175" cy="1259840"/>
            <a:chOff x="5239039" y="3295015"/>
            <a:chExt cx="1400175" cy="1259840"/>
          </a:xfrm>
        </p:grpSpPr>
        <p:sp>
          <p:nvSpPr>
            <p:cNvPr id="36" name="Oval 35"/>
            <p:cNvSpPr>
              <a:spLocks noChangeAspect="1"/>
            </p:cNvSpPr>
            <p:nvPr/>
          </p:nvSpPr>
          <p:spPr>
            <a:xfrm>
              <a:off x="5314950" y="3295015"/>
              <a:ext cx="1259840" cy="1259840"/>
            </a:xfrm>
            <a:prstGeom prst="ellipse">
              <a:avLst/>
            </a:prstGeom>
            <a:solidFill>
              <a:srgbClr val="D3CD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7" name="Text Box 29"/>
            <p:cNvSpPr txBox="1"/>
            <p:nvPr/>
          </p:nvSpPr>
          <p:spPr>
            <a:xfrm>
              <a:off x="5239039" y="3796087"/>
              <a:ext cx="1400175" cy="288147"/>
            </a:xfrm>
            <a:prstGeom prst="rect">
              <a:avLst/>
            </a:prstGeom>
            <a:noFill/>
            <a:ln w="6350">
              <a:noFill/>
            </a:ln>
          </p:spPr>
          <p:txBody>
            <a:bodyPr rot="0" spcFirstLastPara="0" vert="horz" wrap="square" lIns="36000" tIns="36000" rIns="36000" bIns="36000" numCol="1" spcCol="0" rtlCol="0" fromWordArt="0" anchor="t" anchorCtr="0" forceAA="0" compatLnSpc="1">
              <a:prstTxWarp prst="textNoShape">
                <a:avLst/>
              </a:prstTxWarp>
              <a:spAutoFit/>
            </a:bodyPr>
            <a:lstStyle/>
            <a:p>
              <a:pPr algn="ctr">
                <a:spcAft>
                  <a:spcPts val="0"/>
                </a:spcAft>
              </a:pPr>
              <a:r>
                <a:rPr lang="en-GB" sz="1400" b="1" dirty="0" smtClean="0">
                  <a:solidFill>
                    <a:srgbClr val="006580"/>
                  </a:solidFill>
                  <a:effectLst/>
                  <a:latin typeface="Calibri" panose="020F0502020204030204" pitchFamily="34" charset="0"/>
                  <a:ea typeface="Calibri" panose="020F0502020204030204" pitchFamily="34" charset="0"/>
                  <a:cs typeface="Times New Roman" panose="02020603050405020304" pitchFamily="18" charset="0"/>
                </a:rPr>
                <a:t>PEOE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up 18"/>
          <p:cNvGrpSpPr/>
          <p:nvPr/>
        </p:nvGrpSpPr>
        <p:grpSpPr>
          <a:xfrm>
            <a:off x="6362761" y="3648096"/>
            <a:ext cx="2199621" cy="2633509"/>
            <a:chOff x="5524374" y="3474863"/>
            <a:chExt cx="2199621" cy="2633509"/>
          </a:xfrm>
        </p:grpSpPr>
        <p:pic>
          <p:nvPicPr>
            <p:cNvPr id="20" name="Picture 19"/>
            <p:cNvPicPr>
              <a:picLocks noChangeAspect="1"/>
            </p:cNvPicPr>
            <p:nvPr/>
          </p:nvPicPr>
          <p:blipFill>
            <a:blip r:embed="rId5"/>
            <a:stretch>
              <a:fillRect/>
            </a:stretch>
          </p:blipFill>
          <p:spPr>
            <a:xfrm>
              <a:off x="5524374" y="3474863"/>
              <a:ext cx="2199621" cy="2633509"/>
            </a:xfrm>
            <a:prstGeom prst="rect">
              <a:avLst/>
            </a:prstGeom>
          </p:spPr>
        </p:pic>
        <p:sp>
          <p:nvSpPr>
            <p:cNvPr id="21" name="TextBox 20"/>
            <p:cNvSpPr txBox="1"/>
            <p:nvPr/>
          </p:nvSpPr>
          <p:spPr>
            <a:xfrm>
              <a:off x="5738359" y="4280658"/>
              <a:ext cx="1771650" cy="769441"/>
            </a:xfrm>
            <a:prstGeom prst="rect">
              <a:avLst/>
            </a:prstGeom>
            <a:noFill/>
          </p:spPr>
          <p:txBody>
            <a:bodyPr wrap="square" rtlCol="0">
              <a:spAutoFit/>
            </a:bodyPr>
            <a:lstStyle/>
            <a:p>
              <a:pPr algn="ctr"/>
              <a:r>
                <a:rPr lang="en-GB" sz="4400" b="1" dirty="0" smtClean="0">
                  <a:solidFill>
                    <a:srgbClr val="C00000"/>
                  </a:solidFill>
                  <a:latin typeface="Verdana" panose="020B0604030504040204" pitchFamily="34" charset="0"/>
                  <a:ea typeface="Verdana" panose="020B0604030504040204" pitchFamily="34" charset="0"/>
                </a:rPr>
                <a:t>?</a:t>
              </a:r>
              <a:endParaRPr lang="en-GB" sz="4400" b="1" dirty="0">
                <a:solidFill>
                  <a:srgbClr val="C00000"/>
                </a:solidFill>
                <a:latin typeface="Verdana" panose="020B0604030504040204" pitchFamily="34" charset="0"/>
                <a:ea typeface="Verdana" panose="020B0604030504040204" pitchFamily="34" charset="0"/>
              </a:endParaRPr>
            </a:p>
          </p:txBody>
        </p:sp>
      </p:grpSp>
      <p:sp>
        <p:nvSpPr>
          <p:cNvPr id="28" name="Rectangle 27"/>
          <p:cNvSpPr/>
          <p:nvPr/>
        </p:nvSpPr>
        <p:spPr>
          <a:xfrm>
            <a:off x="5584723" y="0"/>
            <a:ext cx="3559277" cy="6858000"/>
          </a:xfrm>
          <a:prstGeom prst="rect">
            <a:avLst/>
          </a:prstGeom>
          <a:gradFill>
            <a:gsLst>
              <a:gs pos="0">
                <a:schemeClr val="bg1">
                  <a:alpha val="0"/>
                </a:schemeClr>
              </a:gs>
              <a:gs pos="25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7319918" y="118432"/>
            <a:ext cx="1656000" cy="1584000"/>
          </a:xfrm>
          <a:prstGeom prst="rect">
            <a:avLst/>
          </a:prstGeom>
          <a:solidFill>
            <a:srgbClr val="38A4DD"/>
          </a:solidFill>
          <a:effectLst>
            <a:outerShdw blurRad="50800" dist="38100" dir="2700000" algn="tl" rotWithShape="0">
              <a:prstClr val="black">
                <a:alpha val="40000"/>
              </a:prstClr>
            </a:outerShdw>
          </a:effectLst>
        </p:spPr>
        <p:txBody>
          <a:bodyPr vert="horz" wrap="square" lIns="108000" tIns="108000" rIns="108000" bIns="108000" rtlCol="0" anchor="t" anchorCtr="0">
            <a:noAutofit/>
          </a:bodyPr>
          <a:lstStyle/>
          <a:p>
            <a:pPr algn="l">
              <a:spcAft>
                <a:spcPts val="600"/>
              </a:spcAft>
            </a:pPr>
            <a:r>
              <a:rPr lang="en-GB" sz="2400" b="1" dirty="0">
                <a:solidFill>
                  <a:schemeClr val="bg1"/>
                </a:solidFill>
                <a:latin typeface="Arial" panose="020B0604020202020204" pitchFamily="34" charset="0"/>
                <a:cs typeface="Arial" panose="020B0604020202020204" pitchFamily="34" charset="0"/>
              </a:rPr>
              <a:t>5</a:t>
            </a:r>
          </a:p>
          <a:p>
            <a:pPr algn="l">
              <a:spcAft>
                <a:spcPts val="600"/>
              </a:spcAft>
            </a:pPr>
            <a:r>
              <a:rPr lang="en-GB" sz="1400" b="1" dirty="0">
                <a:solidFill>
                  <a:schemeClr val="bg1"/>
                </a:solidFill>
                <a:latin typeface="Arial" panose="020B0604020202020204" pitchFamily="34" charset="0"/>
                <a:cs typeface="Arial" panose="020B0604020202020204" pitchFamily="34" charset="0"/>
              </a:rPr>
              <a:t>Practical work</a:t>
            </a:r>
          </a:p>
          <a:p>
            <a:pPr algn="l"/>
            <a:r>
              <a:rPr lang="en-GB" sz="1200" dirty="0">
                <a:solidFill>
                  <a:schemeClr val="bg1"/>
                </a:solidFill>
                <a:latin typeface="Arial" panose="020B0604020202020204" pitchFamily="34" charset="0"/>
                <a:cs typeface="Arial" panose="020B0604020202020204" pitchFamily="34" charset="0"/>
              </a:rPr>
              <a:t>Use practical work purposefully as part of a learning sequence</a:t>
            </a:r>
          </a:p>
        </p:txBody>
      </p:sp>
      <p:sp>
        <p:nvSpPr>
          <p:cNvPr id="23" name="TextBox 22"/>
          <p:cNvSpPr txBox="1"/>
          <p:nvPr/>
        </p:nvSpPr>
        <p:spPr>
          <a:xfrm>
            <a:off x="7316312" y="3445474"/>
            <a:ext cx="1656000" cy="1584000"/>
          </a:xfrm>
          <a:prstGeom prst="rect">
            <a:avLst/>
          </a:prstGeom>
          <a:solidFill>
            <a:srgbClr val="EC4541"/>
          </a:solidFill>
          <a:effectLst>
            <a:outerShdw blurRad="50800" dist="38100" dir="2700000" algn="tl" rotWithShape="0">
              <a:prstClr val="black">
                <a:alpha val="40000"/>
              </a:prstClr>
            </a:outerShdw>
          </a:effectLst>
        </p:spPr>
        <p:txBody>
          <a:bodyPr vert="horz" wrap="square" lIns="108000" tIns="108000" rIns="108000" bIns="108000" rtlCol="0" anchor="t" anchorCtr="0">
            <a:noAutofit/>
          </a:bodyPr>
          <a:lstStyle/>
          <a:p>
            <a:pPr algn="l">
              <a:spcAft>
                <a:spcPts val="600"/>
              </a:spcAft>
            </a:pPr>
            <a:r>
              <a:rPr lang="en-GB" sz="2400" b="1" dirty="0">
                <a:solidFill>
                  <a:schemeClr val="bg1"/>
                </a:solidFill>
                <a:latin typeface="Arial" panose="020B0604020202020204" pitchFamily="34" charset="0"/>
                <a:cs typeface="Arial" panose="020B0604020202020204" pitchFamily="34" charset="0"/>
              </a:rPr>
              <a:t>1</a:t>
            </a:r>
            <a:endParaRPr lang="en-GB" sz="3200" b="1" dirty="0">
              <a:solidFill>
                <a:schemeClr val="bg1"/>
              </a:solidFill>
              <a:latin typeface="Arial" panose="020B0604020202020204" pitchFamily="34" charset="0"/>
              <a:cs typeface="Arial" panose="020B0604020202020204" pitchFamily="34" charset="0"/>
            </a:endParaRPr>
          </a:p>
          <a:p>
            <a:pPr algn="l">
              <a:spcAft>
                <a:spcPts val="600"/>
              </a:spcAft>
            </a:pPr>
            <a:r>
              <a:rPr lang="en-GB" sz="1400" b="1" dirty="0">
                <a:solidFill>
                  <a:schemeClr val="bg1"/>
                </a:solidFill>
                <a:latin typeface="Arial" panose="020B0604020202020204" pitchFamily="34" charset="0"/>
                <a:cs typeface="Arial" panose="020B0604020202020204" pitchFamily="34" charset="0"/>
              </a:rPr>
              <a:t>Preconceptions</a:t>
            </a:r>
          </a:p>
          <a:p>
            <a:pPr algn="l"/>
            <a:r>
              <a:rPr lang="en-GB" sz="1200" dirty="0">
                <a:solidFill>
                  <a:schemeClr val="bg1"/>
                </a:solidFill>
                <a:latin typeface="Arial" panose="020B0604020202020204" pitchFamily="34" charset="0"/>
                <a:cs typeface="Arial" panose="020B0604020202020204" pitchFamily="34" charset="0"/>
              </a:rPr>
              <a:t>Build on the ideas that pupils bring to lessons</a:t>
            </a:r>
          </a:p>
        </p:txBody>
      </p:sp>
      <p:sp>
        <p:nvSpPr>
          <p:cNvPr id="27" name="TextBox 26"/>
          <p:cNvSpPr txBox="1"/>
          <p:nvPr/>
        </p:nvSpPr>
        <p:spPr>
          <a:xfrm>
            <a:off x="7316312" y="5092979"/>
            <a:ext cx="1656000" cy="1584000"/>
          </a:xfrm>
          <a:prstGeom prst="rect">
            <a:avLst/>
          </a:prstGeom>
          <a:solidFill>
            <a:srgbClr val="8BC249"/>
          </a:solidFill>
          <a:effectLst>
            <a:outerShdw blurRad="50800" dist="38100" dir="2700000" algn="tl" rotWithShape="0">
              <a:prstClr val="black">
                <a:alpha val="40000"/>
              </a:prstClr>
            </a:outerShdw>
          </a:effectLst>
        </p:spPr>
        <p:txBody>
          <a:bodyPr vert="horz" wrap="square" lIns="108000" tIns="108000" rIns="108000" bIns="108000" rtlCol="0" anchor="t" anchorCtr="0">
            <a:noAutofit/>
          </a:bodyPr>
          <a:lstStyle/>
          <a:p>
            <a:pPr algn="l">
              <a:spcAft>
                <a:spcPts val="600"/>
              </a:spcAft>
            </a:pPr>
            <a:r>
              <a:rPr lang="en-GB" sz="2400" b="1" dirty="0">
                <a:solidFill>
                  <a:schemeClr val="bg1"/>
                </a:solidFill>
                <a:latin typeface="Arial" panose="020B0604020202020204" pitchFamily="34" charset="0"/>
                <a:cs typeface="Arial" panose="020B0604020202020204" pitchFamily="34" charset="0"/>
              </a:rPr>
              <a:t>4</a:t>
            </a:r>
            <a:endParaRPr lang="en-GB" sz="3200" b="1" dirty="0">
              <a:solidFill>
                <a:schemeClr val="bg1"/>
              </a:solidFill>
              <a:latin typeface="Arial" panose="020B0604020202020204" pitchFamily="34" charset="0"/>
              <a:cs typeface="Arial" panose="020B0604020202020204" pitchFamily="34" charset="0"/>
            </a:endParaRPr>
          </a:p>
          <a:p>
            <a:pPr algn="l">
              <a:spcAft>
                <a:spcPts val="600"/>
              </a:spcAft>
            </a:pPr>
            <a:r>
              <a:rPr lang="en-GB" sz="1400" b="1" dirty="0">
                <a:solidFill>
                  <a:schemeClr val="bg1"/>
                </a:solidFill>
                <a:latin typeface="Arial" panose="020B0604020202020204" pitchFamily="34" charset="0"/>
                <a:cs typeface="Arial" panose="020B0604020202020204" pitchFamily="34" charset="0"/>
              </a:rPr>
              <a:t>Memory</a:t>
            </a:r>
          </a:p>
          <a:p>
            <a:pPr algn="l"/>
            <a:r>
              <a:rPr lang="en-GB" sz="1200" dirty="0">
                <a:solidFill>
                  <a:schemeClr val="bg1"/>
                </a:solidFill>
                <a:latin typeface="Arial" panose="020B0604020202020204" pitchFamily="34" charset="0"/>
                <a:cs typeface="Arial" panose="020B0604020202020204" pitchFamily="34" charset="0"/>
              </a:rPr>
              <a:t>Support pupils to retain and retrieve knowledge</a:t>
            </a:r>
          </a:p>
        </p:txBody>
      </p:sp>
      <p:sp>
        <p:nvSpPr>
          <p:cNvPr id="31" name="TextBox 30"/>
          <p:cNvSpPr txBox="1"/>
          <p:nvPr/>
        </p:nvSpPr>
        <p:spPr>
          <a:xfrm>
            <a:off x="7316312" y="1782004"/>
            <a:ext cx="1656000" cy="1584000"/>
          </a:xfrm>
          <a:prstGeom prst="rect">
            <a:avLst/>
          </a:prstGeom>
          <a:solidFill>
            <a:srgbClr val="F26338"/>
          </a:solidFill>
          <a:effectLst>
            <a:outerShdw blurRad="50800" dist="38100" dir="2700000" algn="tl" rotWithShape="0">
              <a:prstClr val="black">
                <a:alpha val="40000"/>
              </a:prstClr>
            </a:outerShdw>
          </a:effectLst>
        </p:spPr>
        <p:txBody>
          <a:bodyPr vert="horz" wrap="square" lIns="108000" tIns="108000" rIns="108000" bIns="108000" rtlCol="0" anchor="t" anchorCtr="0">
            <a:noAutofit/>
          </a:bodyPr>
          <a:lstStyle/>
          <a:p>
            <a:pPr algn="l">
              <a:spcAft>
                <a:spcPts val="600"/>
              </a:spcAft>
            </a:pPr>
            <a:r>
              <a:rPr lang="en-GB" sz="2400" b="1" dirty="0">
                <a:solidFill>
                  <a:schemeClr val="bg1"/>
                </a:solidFill>
                <a:latin typeface="Arial" panose="020B0604020202020204" pitchFamily="34" charset="0"/>
                <a:cs typeface="Arial" panose="020B0604020202020204" pitchFamily="34" charset="0"/>
              </a:rPr>
              <a:t>2</a:t>
            </a:r>
          </a:p>
          <a:p>
            <a:pPr algn="l">
              <a:spcAft>
                <a:spcPts val="600"/>
              </a:spcAft>
            </a:pPr>
            <a:r>
              <a:rPr lang="en-GB" sz="1400" b="1" dirty="0">
                <a:solidFill>
                  <a:schemeClr val="bg1"/>
                </a:solidFill>
                <a:latin typeface="Arial" panose="020B0604020202020204" pitchFamily="34" charset="0"/>
                <a:cs typeface="Arial" panose="020B0604020202020204" pitchFamily="34" charset="0"/>
              </a:rPr>
              <a:t>Self-regulation</a:t>
            </a:r>
          </a:p>
          <a:p>
            <a:pPr algn="l"/>
            <a:r>
              <a:rPr lang="en-GB" sz="1200" dirty="0">
                <a:solidFill>
                  <a:schemeClr val="bg1"/>
                </a:solidFill>
                <a:latin typeface="Arial" panose="020B0604020202020204" pitchFamily="34" charset="0"/>
                <a:cs typeface="Arial" panose="020B0604020202020204" pitchFamily="34" charset="0"/>
              </a:rPr>
              <a:t>Help pupils direct their own learning</a:t>
            </a:r>
          </a:p>
          <a:p>
            <a:pPr algn="l"/>
            <a:endParaRPr lang="en-GB"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517661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38"/>
            <a:ext cx="9144000" cy="522862"/>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xmlns="" id="{8B931AD8-26FA-4231-8C91-087F0E77CC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354" b="24434"/>
          <a:stretch/>
        </p:blipFill>
        <p:spPr>
          <a:xfrm>
            <a:off x="3631047" y="4064384"/>
            <a:ext cx="2634344" cy="818197"/>
          </a:xfrm>
          <a:prstGeom prst="rect">
            <a:avLst/>
          </a:prstGeom>
          <a:ln>
            <a:noFill/>
          </a:ln>
        </p:spPr>
      </p:pic>
      <p:sp>
        <p:nvSpPr>
          <p:cNvPr id="5" name="TextBox 4"/>
          <p:cNvSpPr txBox="1"/>
          <p:nvPr/>
        </p:nvSpPr>
        <p:spPr>
          <a:xfrm>
            <a:off x="5892800" y="4151468"/>
            <a:ext cx="2727373" cy="956773"/>
          </a:xfrm>
          <a:prstGeom prst="rect">
            <a:avLst/>
          </a:prstGeom>
          <a:noFill/>
        </p:spPr>
        <p:txBody>
          <a:bodyPr vert="horz" wrap="square" lIns="36000" tIns="108000" rIns="72000" bIns="108000" rtlCol="0" anchor="t" anchorCtr="0">
            <a:spAutoFit/>
          </a:bodyPr>
          <a:lstStyle/>
          <a:p>
            <a:pPr algn="r"/>
            <a:r>
              <a:rPr lang="en-GB" sz="4800" b="1" dirty="0"/>
              <a:t>i</a:t>
            </a:r>
            <a:r>
              <a:rPr lang="en-GB" sz="4800" b="1" dirty="0" smtClean="0"/>
              <a:t>mpact?</a:t>
            </a:r>
            <a:endParaRPr lang="en-GB" sz="4800" b="1" dirty="0">
              <a:solidFill>
                <a:schemeClr val="tx1"/>
              </a:solidFill>
            </a:endParaRPr>
          </a:p>
        </p:txBody>
      </p:sp>
      <p:sp>
        <p:nvSpPr>
          <p:cNvPr id="7" name="Rectangle 6"/>
          <p:cNvSpPr/>
          <p:nvPr/>
        </p:nvSpPr>
        <p:spPr>
          <a:xfrm rot="5400000">
            <a:off x="6318000" y="2420312"/>
            <a:ext cx="108000" cy="5544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203462728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Evidence of impact? </a:t>
            </a:r>
            <a:endParaRPr lang="en-GB"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 b="31037"/>
          <a:stretch/>
        </p:blipFill>
        <p:spPr>
          <a:xfrm rot="120000">
            <a:off x="4395669" y="1095641"/>
            <a:ext cx="4299496" cy="5021112"/>
          </a:xfrm>
          <a:prstGeom prst="rect">
            <a:avLst/>
          </a:prstGeom>
          <a:effectLst>
            <a:outerShdw blurRad="50800" dist="38100" dir="2700000" algn="tl" rotWithShape="0">
              <a:prstClr val="black">
                <a:alpha val="40000"/>
              </a:prstClr>
            </a:outerShdw>
          </a:effectLst>
        </p:spPr>
      </p:pic>
      <p:sp>
        <p:nvSpPr>
          <p:cNvPr id="5" name="Subtitle 2"/>
          <p:cNvSpPr txBox="1">
            <a:spLocks/>
          </p:cNvSpPr>
          <p:nvPr/>
        </p:nvSpPr>
        <p:spPr>
          <a:xfrm>
            <a:off x="359498" y="1122907"/>
            <a:ext cx="3778393" cy="4616648"/>
          </a:xfrm>
          <a:prstGeom prst="rect">
            <a:avLst/>
          </a:prstGeom>
        </p:spPr>
        <p:txBody>
          <a:bodyPr vert="horz" wrap="square" lIns="0" tIns="0" rIns="0" bIns="0" rtlCol="0">
            <a:spAutoFit/>
          </a:bodyPr>
          <a:lstStyle/>
          <a:p>
            <a:pPr>
              <a:spcAft>
                <a:spcPts val="1200"/>
              </a:spcAft>
            </a:pPr>
            <a:r>
              <a:rPr lang="en-GB" sz="24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We have undertaken case studies in secondary schools using the BEST resources</a:t>
            </a:r>
          </a:p>
          <a:p>
            <a:pPr>
              <a:spcAft>
                <a:spcPts val="1200"/>
              </a:spcAft>
            </a:pPr>
            <a:endParaRPr lang="en-GB" sz="12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endParaRPr>
          </a:p>
          <a:p>
            <a:pPr>
              <a:spcAft>
                <a:spcPts val="1200"/>
              </a:spcAft>
            </a:pPr>
            <a:r>
              <a:rPr lang="en-GB" sz="24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We have conducted:</a:t>
            </a:r>
          </a:p>
          <a:p>
            <a:pPr marL="342900" indent="-342900">
              <a:spcAft>
                <a:spcPts val="1200"/>
              </a:spcAft>
              <a:buFont typeface="Arial" panose="020B0604020202020204" pitchFamily="34" charset="0"/>
              <a:buChar char="•"/>
            </a:pPr>
            <a:r>
              <a:rPr lang="en-GB" sz="2400" dirty="0">
                <a:solidFill>
                  <a:srgbClr val="006580"/>
                </a:solidFill>
                <a:latin typeface="Calibri" panose="020F0502020204030204" pitchFamily="34" charset="0"/>
                <a:ea typeface="Times New Roman" panose="02020603050405020304" pitchFamily="18" charset="0"/>
                <a:cs typeface="Times New Roman" panose="02020603050405020304" pitchFamily="18" charset="0"/>
              </a:rPr>
              <a:t>lesson observations</a:t>
            </a:r>
          </a:p>
          <a:p>
            <a:pPr marL="342900" indent="-342900">
              <a:spcAft>
                <a:spcPts val="1200"/>
              </a:spcAft>
              <a:buFont typeface="Arial" panose="020B0604020202020204" pitchFamily="34" charset="0"/>
              <a:buChar char="•"/>
            </a:pPr>
            <a:r>
              <a:rPr lang="en-GB" sz="2400" dirty="0">
                <a:solidFill>
                  <a:srgbClr val="006580"/>
                </a:solidFill>
                <a:latin typeface="Calibri" panose="020F0502020204030204" pitchFamily="34" charset="0"/>
                <a:ea typeface="Times New Roman" panose="02020603050405020304" pitchFamily="18" charset="0"/>
                <a:cs typeface="Times New Roman" panose="02020603050405020304" pitchFamily="18" charset="0"/>
              </a:rPr>
              <a:t>teacher interviews</a:t>
            </a:r>
          </a:p>
          <a:p>
            <a:pPr>
              <a:spcAft>
                <a:spcPts val="1200"/>
              </a:spcAft>
            </a:pPr>
            <a:endParaRPr lang="en-GB" sz="12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endParaRPr>
          </a:p>
          <a:p>
            <a:pPr>
              <a:spcAft>
                <a:spcPts val="1200"/>
              </a:spcAft>
            </a:pPr>
            <a:r>
              <a:rPr lang="en-GB" sz="24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Observational tool derived from the EEF </a:t>
            </a:r>
            <a:r>
              <a:rPr lang="en-GB" sz="2400" i="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Improving Secondary Science</a:t>
            </a:r>
            <a:r>
              <a:rPr lang="en-GB" sz="24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report</a:t>
            </a:r>
          </a:p>
        </p:txBody>
      </p:sp>
    </p:spTree>
    <p:extLst>
      <p:ext uri="{BB962C8B-B14F-4D97-AF65-F5344CB8AC3E}">
        <p14:creationId xmlns:p14="http://schemas.microsoft.com/office/powerpoint/2010/main" val="345723282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Evidence of impact? </a:t>
            </a:r>
            <a:r>
              <a:rPr lang="en-GB" dirty="0"/>
              <a:t>– Yes!</a:t>
            </a:r>
          </a:p>
        </p:txBody>
      </p:sp>
      <p:sp>
        <p:nvSpPr>
          <p:cNvPr id="5" name="Subtitle 2"/>
          <p:cNvSpPr txBox="1">
            <a:spLocks/>
          </p:cNvSpPr>
          <p:nvPr/>
        </p:nvSpPr>
        <p:spPr>
          <a:xfrm>
            <a:off x="359497" y="1122907"/>
            <a:ext cx="4738596" cy="3046988"/>
          </a:xfrm>
          <a:prstGeom prst="rect">
            <a:avLst/>
          </a:prstGeom>
        </p:spPr>
        <p:txBody>
          <a:bodyPr vert="horz" wrap="square" lIns="0" tIns="0" rIns="0" bIns="0" rtlCol="0">
            <a:spAutoFit/>
          </a:bodyPr>
          <a:lstStyle/>
          <a:p>
            <a:pPr>
              <a:spcAft>
                <a:spcPts val="1200"/>
              </a:spcAft>
            </a:pPr>
            <a:r>
              <a:rPr lang="en-GB" sz="24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Teachers reported that the research summaries embedded in the BEST resources helped improve their </a:t>
            </a:r>
            <a:r>
              <a:rPr lang="en-GB" sz="2400" b="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planning</a:t>
            </a:r>
            <a:r>
              <a:rPr lang="en-GB" sz="24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particularly how they:</a:t>
            </a:r>
          </a:p>
          <a:p>
            <a:pPr marL="342900" indent="-342900">
              <a:spcAft>
                <a:spcPts val="1200"/>
              </a:spcAft>
              <a:buFont typeface="Arial" panose="020B0604020202020204" pitchFamily="34" charset="0"/>
              <a:buChar char="•"/>
            </a:pPr>
            <a:r>
              <a:rPr lang="en-GB" sz="2400" dirty="0">
                <a:solidFill>
                  <a:srgbClr val="006580"/>
                </a:solidFill>
                <a:latin typeface="Calibri" panose="020F0502020204030204" pitchFamily="34" charset="0"/>
                <a:ea typeface="Times New Roman" panose="02020603050405020304" pitchFamily="18" charset="0"/>
                <a:cs typeface="Times New Roman" panose="02020603050405020304" pitchFamily="18" charset="0"/>
              </a:rPr>
              <a:t>sequence ideas</a:t>
            </a:r>
          </a:p>
          <a:p>
            <a:pPr marL="342900" indent="-342900">
              <a:spcAft>
                <a:spcPts val="1200"/>
              </a:spcAft>
              <a:buFont typeface="Arial" panose="020B0604020202020204" pitchFamily="34" charset="0"/>
              <a:buChar char="•"/>
            </a:pPr>
            <a:r>
              <a:rPr lang="en-GB" sz="2400" dirty="0">
                <a:solidFill>
                  <a:srgbClr val="006580"/>
                </a:solidFill>
                <a:latin typeface="Calibri" panose="020F0502020204030204" pitchFamily="34" charset="0"/>
                <a:ea typeface="Times New Roman" panose="02020603050405020304" pitchFamily="18" charset="0"/>
                <a:cs typeface="Times New Roman" panose="02020603050405020304" pitchFamily="18" charset="0"/>
              </a:rPr>
              <a:t>describe key concepts</a:t>
            </a:r>
          </a:p>
          <a:p>
            <a:pPr marL="342900" indent="-342900">
              <a:spcAft>
                <a:spcPts val="1200"/>
              </a:spcAft>
              <a:buFont typeface="Arial" panose="020B0604020202020204" pitchFamily="34" charset="0"/>
              <a:buChar char="•"/>
            </a:pPr>
            <a:r>
              <a:rPr lang="en-GB" sz="2400" dirty="0">
                <a:solidFill>
                  <a:srgbClr val="006580"/>
                </a:solidFill>
                <a:latin typeface="Calibri" panose="020F0502020204030204" pitchFamily="34" charset="0"/>
                <a:ea typeface="Times New Roman" panose="02020603050405020304" pitchFamily="18" charset="0"/>
                <a:cs typeface="Times New Roman" panose="02020603050405020304" pitchFamily="18" charset="0"/>
              </a:rPr>
              <a:t>select analogies and models</a:t>
            </a:r>
          </a:p>
        </p:txBody>
      </p:sp>
      <p:grpSp>
        <p:nvGrpSpPr>
          <p:cNvPr id="3" name="Group 2"/>
          <p:cNvGrpSpPr/>
          <p:nvPr/>
        </p:nvGrpSpPr>
        <p:grpSpPr>
          <a:xfrm>
            <a:off x="359497" y="1040524"/>
            <a:ext cx="8535519" cy="5170365"/>
            <a:chOff x="359497" y="1040524"/>
            <a:chExt cx="8535519" cy="5170365"/>
          </a:xfrm>
        </p:grpSpPr>
        <p:sp>
          <p:nvSpPr>
            <p:cNvPr id="6" name="TextBox 5"/>
            <p:cNvSpPr txBox="1"/>
            <p:nvPr/>
          </p:nvSpPr>
          <p:spPr>
            <a:xfrm>
              <a:off x="5503171" y="1040525"/>
              <a:ext cx="1620000" cy="1188000"/>
            </a:xfrm>
            <a:prstGeom prst="rect">
              <a:avLst/>
            </a:prstGeom>
            <a:solidFill>
              <a:srgbClr val="EC4541"/>
            </a:solidFill>
            <a:effectLst>
              <a:outerShdw blurRad="50800" dist="38100" dir="2700000" algn="tl" rotWithShape="0">
                <a:prstClr val="black">
                  <a:alpha val="40000"/>
                </a:prstClr>
              </a:outerShdw>
            </a:effectLst>
          </p:spPr>
          <p:txBody>
            <a:bodyPr vert="horz" wrap="square" lIns="108000" tIns="108000" rIns="108000" bIns="108000" rtlCol="0" anchor="t" anchorCtr="0">
              <a:spAutoFit/>
            </a:bodyPr>
            <a:lstStyle/>
            <a:p>
              <a:pPr algn="l">
                <a:spcAft>
                  <a:spcPts val="600"/>
                </a:spcAft>
              </a:pPr>
              <a:r>
                <a:rPr lang="en-GB" sz="1400" b="1" dirty="0">
                  <a:solidFill>
                    <a:schemeClr val="bg1"/>
                  </a:solidFill>
                  <a:latin typeface="Arial" panose="020B0604020202020204" pitchFamily="34" charset="0"/>
                  <a:cs typeface="Arial" panose="020B0604020202020204" pitchFamily="34" charset="0"/>
                </a:rPr>
                <a:t>Preconceptions</a:t>
              </a:r>
            </a:p>
            <a:p>
              <a:pPr algn="l"/>
              <a:r>
                <a:rPr lang="en-GB" sz="1200" dirty="0">
                  <a:solidFill>
                    <a:schemeClr val="bg1"/>
                  </a:solidFill>
                  <a:latin typeface="Arial" panose="020B0604020202020204" pitchFamily="34" charset="0"/>
                  <a:cs typeface="Arial" panose="020B0604020202020204" pitchFamily="34" charset="0"/>
                </a:rPr>
                <a:t>Build on the ideas that pupils bring to lessons</a:t>
              </a:r>
            </a:p>
          </p:txBody>
        </p:sp>
        <p:sp>
          <p:nvSpPr>
            <p:cNvPr id="7" name="TextBox 6"/>
            <p:cNvSpPr txBox="1"/>
            <p:nvPr/>
          </p:nvSpPr>
          <p:spPr>
            <a:xfrm>
              <a:off x="7275016" y="1040524"/>
              <a:ext cx="1620000" cy="1188000"/>
            </a:xfrm>
            <a:prstGeom prst="rect">
              <a:avLst/>
            </a:prstGeom>
            <a:solidFill>
              <a:srgbClr val="F26338"/>
            </a:solidFill>
            <a:effectLst>
              <a:outerShdw blurRad="50800" dist="38100" dir="2700000" algn="tl" rotWithShape="0">
                <a:prstClr val="black">
                  <a:alpha val="40000"/>
                </a:prstClr>
              </a:outerShdw>
            </a:effectLst>
          </p:spPr>
          <p:txBody>
            <a:bodyPr vert="horz" wrap="square" lIns="108000" tIns="108000" rIns="108000" bIns="108000" rtlCol="0" anchor="t" anchorCtr="0">
              <a:spAutoFit/>
            </a:bodyPr>
            <a:lstStyle/>
            <a:p>
              <a:pPr algn="l">
                <a:spcAft>
                  <a:spcPts val="600"/>
                </a:spcAft>
              </a:pPr>
              <a:r>
                <a:rPr lang="en-GB" sz="1400" b="1" dirty="0">
                  <a:solidFill>
                    <a:schemeClr val="bg1"/>
                  </a:solidFill>
                  <a:latin typeface="Arial" panose="020B0604020202020204" pitchFamily="34" charset="0"/>
                  <a:cs typeface="Arial" panose="020B0604020202020204" pitchFamily="34" charset="0"/>
                </a:rPr>
                <a:t>Self-regulation</a:t>
              </a:r>
            </a:p>
            <a:p>
              <a:pPr algn="l"/>
              <a:r>
                <a:rPr lang="en-GB" sz="1200" dirty="0">
                  <a:solidFill>
                    <a:schemeClr val="bg1"/>
                  </a:solidFill>
                  <a:latin typeface="Arial" panose="020B0604020202020204" pitchFamily="34" charset="0"/>
                  <a:cs typeface="Arial" panose="020B0604020202020204" pitchFamily="34" charset="0"/>
                </a:rPr>
                <a:t>Help pupils direct their own learning</a:t>
              </a:r>
            </a:p>
            <a:p>
              <a:pPr algn="l"/>
              <a:endParaRPr lang="en-GB" sz="1200" b="1"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5503171" y="2367980"/>
              <a:ext cx="1620000" cy="1188000"/>
            </a:xfrm>
            <a:prstGeom prst="rect">
              <a:avLst/>
            </a:prstGeom>
            <a:solidFill>
              <a:srgbClr val="F8972C"/>
            </a:solidFill>
            <a:effectLst>
              <a:outerShdw blurRad="50800" dist="38100" dir="2700000" algn="tl" rotWithShape="0">
                <a:prstClr val="black">
                  <a:alpha val="40000"/>
                </a:prstClr>
              </a:outerShdw>
            </a:effectLst>
          </p:spPr>
          <p:txBody>
            <a:bodyPr vert="horz" wrap="square" lIns="108000" tIns="108000" rIns="108000" bIns="108000" rtlCol="0" anchor="t" anchorCtr="0">
              <a:spAutoFit/>
            </a:bodyPr>
            <a:lstStyle/>
            <a:p>
              <a:pPr algn="l">
                <a:spcAft>
                  <a:spcPts val="600"/>
                </a:spcAft>
              </a:pPr>
              <a:r>
                <a:rPr lang="en-GB" sz="1400" b="1" dirty="0">
                  <a:solidFill>
                    <a:schemeClr val="bg1"/>
                  </a:solidFill>
                  <a:latin typeface="Arial" panose="020B0604020202020204" pitchFamily="34" charset="0"/>
                  <a:cs typeface="Arial" panose="020B0604020202020204" pitchFamily="34" charset="0"/>
                </a:rPr>
                <a:t>Modelling</a:t>
              </a:r>
            </a:p>
            <a:p>
              <a:pPr algn="l"/>
              <a:r>
                <a:rPr lang="en-GB" sz="1200" dirty="0">
                  <a:solidFill>
                    <a:schemeClr val="bg1"/>
                  </a:solidFill>
                  <a:latin typeface="Arial" panose="020B0604020202020204" pitchFamily="34" charset="0"/>
                  <a:cs typeface="Arial" panose="020B0604020202020204" pitchFamily="34" charset="0"/>
                </a:rPr>
                <a:t>Use models to support understanding</a:t>
              </a:r>
            </a:p>
          </p:txBody>
        </p:sp>
        <p:sp>
          <p:nvSpPr>
            <p:cNvPr id="9" name="TextBox 8"/>
            <p:cNvSpPr txBox="1"/>
            <p:nvPr/>
          </p:nvSpPr>
          <p:spPr>
            <a:xfrm>
              <a:off x="7275016" y="2367979"/>
              <a:ext cx="1620000" cy="1188000"/>
            </a:xfrm>
            <a:prstGeom prst="rect">
              <a:avLst/>
            </a:prstGeom>
            <a:solidFill>
              <a:srgbClr val="8BC249"/>
            </a:solidFill>
            <a:effectLst>
              <a:outerShdw blurRad="50800" dist="38100" dir="2700000" algn="tl" rotWithShape="0">
                <a:prstClr val="black">
                  <a:alpha val="40000"/>
                </a:prstClr>
              </a:outerShdw>
            </a:effectLst>
          </p:spPr>
          <p:txBody>
            <a:bodyPr vert="horz" wrap="square" lIns="108000" tIns="108000" rIns="108000" bIns="108000" rtlCol="0" anchor="t" anchorCtr="0">
              <a:spAutoFit/>
            </a:bodyPr>
            <a:lstStyle/>
            <a:p>
              <a:pPr algn="l">
                <a:spcAft>
                  <a:spcPts val="600"/>
                </a:spcAft>
              </a:pPr>
              <a:r>
                <a:rPr lang="en-GB" sz="1400" b="1" dirty="0">
                  <a:solidFill>
                    <a:schemeClr val="bg1"/>
                  </a:solidFill>
                  <a:latin typeface="Arial" panose="020B0604020202020204" pitchFamily="34" charset="0"/>
                  <a:cs typeface="Arial" panose="020B0604020202020204" pitchFamily="34" charset="0"/>
                </a:rPr>
                <a:t>Memory</a:t>
              </a:r>
            </a:p>
            <a:p>
              <a:pPr algn="l"/>
              <a:r>
                <a:rPr lang="en-GB" sz="1200" dirty="0">
                  <a:solidFill>
                    <a:schemeClr val="bg1"/>
                  </a:solidFill>
                  <a:latin typeface="Arial" panose="020B0604020202020204" pitchFamily="34" charset="0"/>
                  <a:cs typeface="Arial" panose="020B0604020202020204" pitchFamily="34" charset="0"/>
                </a:rPr>
                <a:t>Support pupils to retain and retrieve knowledge</a:t>
              </a:r>
            </a:p>
          </p:txBody>
        </p:sp>
        <p:sp>
          <p:nvSpPr>
            <p:cNvPr id="10" name="TextBox 9"/>
            <p:cNvSpPr txBox="1"/>
            <p:nvPr/>
          </p:nvSpPr>
          <p:spPr>
            <a:xfrm>
              <a:off x="5488610" y="3695435"/>
              <a:ext cx="1620000" cy="1188000"/>
            </a:xfrm>
            <a:prstGeom prst="rect">
              <a:avLst/>
            </a:prstGeom>
            <a:solidFill>
              <a:srgbClr val="38A4DD"/>
            </a:solidFill>
            <a:effectLst>
              <a:outerShdw blurRad="50800" dist="38100" dir="2700000" algn="tl" rotWithShape="0">
                <a:prstClr val="black">
                  <a:alpha val="40000"/>
                </a:prstClr>
              </a:outerShdw>
            </a:effectLst>
          </p:spPr>
          <p:txBody>
            <a:bodyPr vert="horz" wrap="square" lIns="108000" tIns="108000" rIns="108000" bIns="108000" rtlCol="0" anchor="t" anchorCtr="0">
              <a:spAutoFit/>
            </a:bodyPr>
            <a:lstStyle/>
            <a:p>
              <a:pPr algn="l">
                <a:spcAft>
                  <a:spcPts val="600"/>
                </a:spcAft>
              </a:pPr>
              <a:r>
                <a:rPr lang="en-GB" sz="1400" b="1" dirty="0">
                  <a:solidFill>
                    <a:schemeClr val="bg1"/>
                  </a:solidFill>
                  <a:latin typeface="Arial" panose="020B0604020202020204" pitchFamily="34" charset="0"/>
                  <a:cs typeface="Arial" panose="020B0604020202020204" pitchFamily="34" charset="0"/>
                </a:rPr>
                <a:t>Practical work</a:t>
              </a:r>
            </a:p>
            <a:p>
              <a:pPr algn="l"/>
              <a:r>
                <a:rPr lang="en-GB" sz="1200" dirty="0">
                  <a:solidFill>
                    <a:schemeClr val="bg1"/>
                  </a:solidFill>
                  <a:latin typeface="Arial" panose="020B0604020202020204" pitchFamily="34" charset="0"/>
                  <a:cs typeface="Arial" panose="020B0604020202020204" pitchFamily="34" charset="0"/>
                </a:rPr>
                <a:t>Use practical work purposefully as part of a learning sequence</a:t>
              </a:r>
            </a:p>
          </p:txBody>
        </p:sp>
        <p:sp>
          <p:nvSpPr>
            <p:cNvPr id="11" name="TextBox 10"/>
            <p:cNvSpPr txBox="1"/>
            <p:nvPr/>
          </p:nvSpPr>
          <p:spPr>
            <a:xfrm>
              <a:off x="7275016" y="3695434"/>
              <a:ext cx="1620000" cy="1188000"/>
            </a:xfrm>
            <a:prstGeom prst="rect">
              <a:avLst/>
            </a:prstGeom>
            <a:solidFill>
              <a:srgbClr val="4555A5"/>
            </a:solidFill>
            <a:effectLst>
              <a:outerShdw blurRad="50800" dist="38100" dir="2700000" algn="tl" rotWithShape="0">
                <a:prstClr val="black">
                  <a:alpha val="40000"/>
                </a:prstClr>
              </a:outerShdw>
            </a:effectLst>
          </p:spPr>
          <p:txBody>
            <a:bodyPr vert="horz" wrap="square" lIns="108000" tIns="108000" rIns="108000" bIns="108000" rtlCol="0" anchor="t" anchorCtr="0">
              <a:spAutoFit/>
            </a:bodyPr>
            <a:lstStyle/>
            <a:p>
              <a:pPr algn="l">
                <a:spcAft>
                  <a:spcPts val="600"/>
                </a:spcAft>
              </a:pPr>
              <a:r>
                <a:rPr lang="en-GB" sz="1400" b="1" dirty="0">
                  <a:solidFill>
                    <a:schemeClr val="bg1"/>
                  </a:solidFill>
                  <a:latin typeface="Arial" panose="020B0604020202020204" pitchFamily="34" charset="0"/>
                  <a:cs typeface="Arial" panose="020B0604020202020204" pitchFamily="34" charset="0"/>
                </a:rPr>
                <a:t>Language of science</a:t>
              </a:r>
            </a:p>
            <a:p>
              <a:pPr algn="l"/>
              <a:r>
                <a:rPr lang="en-GB" sz="1200" dirty="0">
                  <a:solidFill>
                    <a:schemeClr val="bg1"/>
                  </a:solidFill>
                  <a:latin typeface="Arial" panose="020B0604020202020204" pitchFamily="34" charset="0"/>
                  <a:cs typeface="Arial" panose="020B0604020202020204" pitchFamily="34" charset="0"/>
                </a:rPr>
                <a:t>Develop scientific vocabulary</a:t>
              </a:r>
            </a:p>
          </p:txBody>
        </p:sp>
        <p:sp>
          <p:nvSpPr>
            <p:cNvPr id="12" name="TextBox 11"/>
            <p:cNvSpPr txBox="1"/>
            <p:nvPr/>
          </p:nvSpPr>
          <p:spPr>
            <a:xfrm>
              <a:off x="6398818" y="5022889"/>
              <a:ext cx="1620000" cy="1188000"/>
            </a:xfrm>
            <a:prstGeom prst="rect">
              <a:avLst/>
            </a:prstGeom>
            <a:solidFill>
              <a:srgbClr val="7E479C"/>
            </a:solidFill>
            <a:effectLst>
              <a:outerShdw blurRad="50800" dist="38100" dir="2700000" algn="tl" rotWithShape="0">
                <a:prstClr val="black">
                  <a:alpha val="40000"/>
                </a:prstClr>
              </a:outerShdw>
            </a:effectLst>
          </p:spPr>
          <p:txBody>
            <a:bodyPr vert="horz" wrap="square" lIns="108000" tIns="108000" rIns="108000" bIns="108000" rtlCol="0" anchor="t" anchorCtr="0">
              <a:spAutoFit/>
            </a:bodyPr>
            <a:lstStyle/>
            <a:p>
              <a:pPr algn="l">
                <a:spcAft>
                  <a:spcPts val="600"/>
                </a:spcAft>
              </a:pPr>
              <a:r>
                <a:rPr lang="en-GB" sz="1400" b="1" dirty="0">
                  <a:solidFill>
                    <a:schemeClr val="bg1"/>
                  </a:solidFill>
                  <a:latin typeface="Arial" panose="020B0604020202020204" pitchFamily="34" charset="0"/>
                  <a:cs typeface="Arial" panose="020B0604020202020204" pitchFamily="34" charset="0"/>
                </a:rPr>
                <a:t>Feedback</a:t>
              </a:r>
            </a:p>
            <a:p>
              <a:pPr algn="l"/>
              <a:r>
                <a:rPr lang="en-GB" sz="1200" dirty="0">
                  <a:solidFill>
                    <a:schemeClr val="bg1"/>
                  </a:solidFill>
                  <a:latin typeface="Arial" panose="020B0604020202020204" pitchFamily="34" charset="0"/>
                  <a:cs typeface="Arial" panose="020B0604020202020204" pitchFamily="34" charset="0"/>
                </a:rPr>
                <a:t>Use structured feedback to move on pupils’ thinking</a:t>
              </a:r>
            </a:p>
          </p:txBody>
        </p:sp>
        <p:sp>
          <p:nvSpPr>
            <p:cNvPr id="13" name="Subtitle 2"/>
            <p:cNvSpPr txBox="1">
              <a:spLocks/>
            </p:cNvSpPr>
            <p:nvPr/>
          </p:nvSpPr>
          <p:spPr>
            <a:xfrm>
              <a:off x="359497" y="4618582"/>
              <a:ext cx="4738596" cy="1477328"/>
            </a:xfrm>
            <a:prstGeom prst="rect">
              <a:avLst/>
            </a:prstGeom>
          </p:spPr>
          <p:txBody>
            <a:bodyPr vert="horz" wrap="square" lIns="0" tIns="0" rIns="0" bIns="0" rtlCol="0">
              <a:spAutoFit/>
            </a:bodyPr>
            <a:lstStyle/>
            <a:p>
              <a:pPr>
                <a:spcAft>
                  <a:spcPts val="1200"/>
                </a:spcAft>
              </a:pPr>
              <a:r>
                <a:rPr lang="en-GB" sz="24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In </a:t>
              </a:r>
              <a:r>
                <a:rPr lang="en-GB" sz="2400" b="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lessons</a:t>
              </a:r>
              <a:r>
                <a:rPr lang="en-GB" sz="24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we observed teachers using the BEST resources to develop practices in all seven of the areas identified in the EEF report</a:t>
              </a:r>
            </a:p>
          </p:txBody>
        </p:sp>
      </p:grpSp>
    </p:spTree>
    <p:extLst>
      <p:ext uri="{BB962C8B-B14F-4D97-AF65-F5344CB8AC3E}">
        <p14:creationId xmlns:p14="http://schemas.microsoft.com/office/powerpoint/2010/main" val="9034664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Evidence of impact? </a:t>
            </a:r>
            <a:r>
              <a:rPr lang="en-GB" dirty="0"/>
              <a:t>– Yes!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 b="35527"/>
          <a:stretch/>
        </p:blipFill>
        <p:spPr>
          <a:xfrm rot="120000">
            <a:off x="4604573" y="1019541"/>
            <a:ext cx="4299496" cy="4694228"/>
          </a:xfrm>
          <a:prstGeom prst="rect">
            <a:avLst/>
          </a:prstGeom>
          <a:effectLst>
            <a:outerShdw blurRad="50800" dist="38100" dir="2700000" algn="tl" rotWithShape="0">
              <a:prstClr val="black">
                <a:alpha val="40000"/>
              </a:prstClr>
            </a:outerShdw>
          </a:effectLst>
        </p:spPr>
      </p:pic>
      <p:sp>
        <p:nvSpPr>
          <p:cNvPr id="5" name="Subtitle 2"/>
          <p:cNvSpPr txBox="1">
            <a:spLocks/>
          </p:cNvSpPr>
          <p:nvPr/>
        </p:nvSpPr>
        <p:spPr>
          <a:xfrm>
            <a:off x="359499" y="1034419"/>
            <a:ext cx="3783876" cy="2462213"/>
          </a:xfrm>
          <a:prstGeom prst="rect">
            <a:avLst/>
          </a:prstGeom>
        </p:spPr>
        <p:txBody>
          <a:bodyPr vert="horz" wrap="square" lIns="0" tIns="0" rIns="0" bIns="0" rtlCol="0">
            <a:spAutoFit/>
          </a:bodyPr>
          <a:lstStyle/>
          <a:p>
            <a:pPr>
              <a:spcAft>
                <a:spcPts val="1200"/>
              </a:spcAft>
            </a:pPr>
            <a:r>
              <a:rPr lang="en-GB" sz="20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The research summaries embedded into the BEST resources appear to:</a:t>
            </a:r>
          </a:p>
          <a:p>
            <a:pPr marL="342900" indent="-342900">
              <a:buFont typeface="Arial" panose="020B0604020202020204" pitchFamily="34" charset="0"/>
              <a:buChar char="•"/>
            </a:pPr>
            <a:r>
              <a:rPr lang="en-GB" sz="2000" dirty="0">
                <a:solidFill>
                  <a:srgbClr val="006580"/>
                </a:solidFill>
                <a:latin typeface="Calibri" panose="020F0502020204030204" pitchFamily="34" charset="0"/>
                <a:ea typeface="Times New Roman" panose="02020603050405020304" pitchFamily="18" charset="0"/>
                <a:cs typeface="Times New Roman" panose="02020603050405020304" pitchFamily="18" charset="0"/>
              </a:rPr>
              <a:t>act as bite-size episodes of</a:t>
            </a:r>
          </a:p>
          <a:p>
            <a:pPr marL="361950">
              <a:spcAft>
                <a:spcPts val="1200"/>
              </a:spcAft>
            </a:pPr>
            <a:r>
              <a:rPr lang="en-GB" sz="2000" dirty="0">
                <a:solidFill>
                  <a:srgbClr val="006580"/>
                </a:solidFill>
                <a:latin typeface="Calibri" panose="020F0502020204030204" pitchFamily="34" charset="0"/>
                <a:ea typeface="Times New Roman" panose="02020603050405020304" pitchFamily="18" charset="0"/>
                <a:cs typeface="Times New Roman" panose="02020603050405020304" pitchFamily="18" charset="0"/>
              </a:rPr>
              <a:t>self-directed professional development</a:t>
            </a:r>
          </a:p>
          <a:p>
            <a:pPr marL="342900" indent="-342900">
              <a:spcAft>
                <a:spcPts val="1200"/>
              </a:spcAft>
              <a:buFont typeface="Arial" panose="020B0604020202020204" pitchFamily="34" charset="0"/>
              <a:buChar char="•"/>
            </a:pPr>
            <a:r>
              <a:rPr lang="en-GB" sz="2000" dirty="0">
                <a:solidFill>
                  <a:srgbClr val="006580"/>
                </a:solidFill>
                <a:latin typeface="Calibri" panose="020F0502020204030204" pitchFamily="34" charset="0"/>
                <a:ea typeface="Times New Roman" panose="02020603050405020304" pitchFamily="18" charset="0"/>
                <a:cs typeface="Times New Roman" panose="02020603050405020304" pitchFamily="18" charset="0"/>
              </a:rPr>
              <a:t>lead to immediate changes in practice</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45556">
            <a:off x="4319063" y="3452060"/>
            <a:ext cx="4649884" cy="2053157"/>
          </a:xfrm>
          <a:prstGeom prst="rect">
            <a:avLst/>
          </a:prstGeom>
        </p:spPr>
      </p:pic>
      <p:sp>
        <p:nvSpPr>
          <p:cNvPr id="8" name="Subtitle 2"/>
          <p:cNvSpPr txBox="1">
            <a:spLocks/>
          </p:cNvSpPr>
          <p:nvPr/>
        </p:nvSpPr>
        <p:spPr>
          <a:xfrm>
            <a:off x="359499" y="3768094"/>
            <a:ext cx="3783876" cy="1846659"/>
          </a:xfrm>
          <a:prstGeom prst="rect">
            <a:avLst/>
          </a:prstGeom>
        </p:spPr>
        <p:txBody>
          <a:bodyPr vert="horz" wrap="square" lIns="0" tIns="0" rIns="0" bIns="0" rtlCol="0">
            <a:spAutoFit/>
          </a:bodyPr>
          <a:lstStyle/>
          <a:p>
            <a:pPr>
              <a:spcBef>
                <a:spcPts val="2400"/>
              </a:spcBef>
              <a:spcAft>
                <a:spcPts val="1200"/>
              </a:spcAft>
            </a:pPr>
            <a:r>
              <a:rPr lang="en-GB" sz="20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Further research is needed to investigate whether these changes:</a:t>
            </a:r>
          </a:p>
          <a:p>
            <a:pPr marL="342900" indent="-342900">
              <a:spcAft>
                <a:spcPts val="1200"/>
              </a:spcAft>
              <a:buFont typeface="Arial" panose="020B0604020202020204" pitchFamily="34" charset="0"/>
              <a:buChar char="•"/>
            </a:pPr>
            <a:r>
              <a:rPr lang="en-GB" sz="2000" dirty="0">
                <a:solidFill>
                  <a:srgbClr val="006580"/>
                </a:solidFill>
                <a:latin typeface="Calibri" panose="020F0502020204030204" pitchFamily="34" charset="0"/>
                <a:ea typeface="Times New Roman" panose="02020603050405020304" pitchFamily="18" charset="0"/>
                <a:cs typeface="Times New Roman" panose="02020603050405020304" pitchFamily="18" charset="0"/>
              </a:rPr>
              <a:t>elicit long-term adaptation of pedagogy</a:t>
            </a:r>
          </a:p>
          <a:p>
            <a:pPr marL="342900" indent="-342900">
              <a:spcAft>
                <a:spcPts val="1200"/>
              </a:spcAft>
              <a:buFont typeface="Arial" panose="020B0604020202020204" pitchFamily="34" charset="0"/>
              <a:buChar char="•"/>
            </a:pPr>
            <a:r>
              <a:rPr lang="en-GB" sz="2000" dirty="0">
                <a:solidFill>
                  <a:srgbClr val="006580"/>
                </a:solidFill>
                <a:latin typeface="Calibri" panose="020F0502020204030204" pitchFamily="34" charset="0"/>
                <a:ea typeface="Times New Roman" panose="02020603050405020304" pitchFamily="18" charset="0"/>
                <a:cs typeface="Times New Roman" panose="02020603050405020304" pitchFamily="18" charset="0"/>
              </a:rPr>
              <a:t>impact student outcomes</a:t>
            </a:r>
          </a:p>
        </p:txBody>
      </p:sp>
      <p:sp>
        <p:nvSpPr>
          <p:cNvPr id="9" name="Subtitle 2"/>
          <p:cNvSpPr txBox="1">
            <a:spLocks/>
          </p:cNvSpPr>
          <p:nvPr/>
        </p:nvSpPr>
        <p:spPr>
          <a:xfrm>
            <a:off x="333756" y="5766643"/>
            <a:ext cx="4428744" cy="553998"/>
          </a:xfrm>
          <a:prstGeom prst="rect">
            <a:avLst/>
          </a:prstGeom>
        </p:spPr>
        <p:txBody>
          <a:bodyPr vert="horz" wrap="square" lIns="0" tIns="0" rIns="0" bIns="0" rtlCol="0">
            <a:spAutoFit/>
          </a:bodyPr>
          <a:lstStyle/>
          <a:p>
            <a:r>
              <a:rPr lang="en-GB" sz="12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Atkinson, L., Dunlop, L., Bennett, J., </a:t>
            </a:r>
            <a:r>
              <a:rPr lang="en-GB" sz="1200" dirty="0" err="1">
                <a:solidFill>
                  <a:srgbClr val="595959"/>
                </a:solidFill>
                <a:latin typeface="Calibri" panose="020F0502020204030204" pitchFamily="34" charset="0"/>
                <a:ea typeface="Times New Roman" panose="02020603050405020304" pitchFamily="18" charset="0"/>
                <a:cs typeface="Times New Roman" panose="02020603050405020304" pitchFamily="18" charset="0"/>
              </a:rPr>
              <a:t>Fairhurst</a:t>
            </a:r>
            <a:r>
              <a:rPr lang="en-GB" sz="12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P. and Moore, A. (2020) Best Evidence Science Teaching: research evidence in </a:t>
            </a:r>
            <a:r>
              <a:rPr lang="en-GB" sz="1200" dirty="0" smtClean="0">
                <a:solidFill>
                  <a:srgbClr val="595959"/>
                </a:solidFill>
                <a:latin typeface="Calibri" panose="020F0502020204030204" pitchFamily="34" charset="0"/>
                <a:ea typeface="Times New Roman" panose="02020603050405020304" pitchFamily="18" charset="0"/>
                <a:cs typeface="Times New Roman" panose="02020603050405020304" pitchFamily="18" charset="0"/>
              </a:rPr>
              <a:t>action.</a:t>
            </a:r>
          </a:p>
          <a:p>
            <a:r>
              <a:rPr lang="en-GB" sz="1200" i="1" dirty="0" smtClean="0">
                <a:solidFill>
                  <a:srgbClr val="595959"/>
                </a:solidFill>
                <a:latin typeface="Calibri" panose="020F0502020204030204" pitchFamily="34" charset="0"/>
                <a:ea typeface="Times New Roman" panose="02020603050405020304" pitchFamily="18" charset="0"/>
                <a:cs typeface="Times New Roman" panose="02020603050405020304" pitchFamily="18" charset="0"/>
              </a:rPr>
              <a:t>School </a:t>
            </a:r>
            <a:r>
              <a:rPr lang="en-GB" sz="1200" i="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Science Review</a:t>
            </a:r>
            <a:r>
              <a:rPr lang="en-GB" sz="12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102 (379), 55-63.</a:t>
            </a:r>
          </a:p>
        </p:txBody>
      </p:sp>
    </p:spTree>
    <p:extLst>
      <p:ext uri="{BB962C8B-B14F-4D97-AF65-F5344CB8AC3E}">
        <p14:creationId xmlns:p14="http://schemas.microsoft.com/office/powerpoint/2010/main" val="1801718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ubtitle 2"/>
          <p:cNvSpPr txBox="1">
            <a:spLocks/>
          </p:cNvSpPr>
          <p:nvPr/>
        </p:nvSpPr>
        <p:spPr>
          <a:xfrm>
            <a:off x="0" y="4278178"/>
            <a:ext cx="9144000" cy="598384"/>
          </a:xfrm>
          <a:prstGeom prst="rect">
            <a:avLst/>
          </a:prstGeom>
          <a:solidFill>
            <a:schemeClr val="bg1">
              <a:lumMod val="85000"/>
            </a:schemeClr>
          </a:solidFill>
        </p:spPr>
        <p:txBody>
          <a:bodyPr vert="horz" wrap="square" lIns="0" tIns="0" rIns="0" bIns="0" rtlCol="0" anchor="ctr" anchorCtr="0">
            <a:noAutofit/>
          </a:bodyPr>
          <a:lstStyle/>
          <a:p>
            <a:pPr algn="ctr">
              <a:spcAft>
                <a:spcPts val="0"/>
              </a:spcAft>
            </a:pPr>
            <a:r>
              <a:rPr lang="en-GB" sz="2800" b="1" kern="1200" spc="100" dirty="0">
                <a:effectLst/>
                <a:latin typeface="Calibri" panose="020F0502020204030204" pitchFamily="34" charset="0"/>
                <a:ea typeface="Times New Roman" panose="02020603050405020304" pitchFamily="18" charset="0"/>
                <a:cs typeface="Times New Roman" panose="02020603050405020304" pitchFamily="18" charset="0"/>
              </a:rPr>
              <a:t>www.</a:t>
            </a:r>
            <a:r>
              <a:rPr lang="en-GB" sz="3200" b="1" kern="1200" spc="100" dirty="0">
                <a:effectLst/>
                <a:latin typeface="Calibri" panose="020F0502020204030204" pitchFamily="34" charset="0"/>
                <a:ea typeface="Times New Roman" panose="02020603050405020304" pitchFamily="18" charset="0"/>
                <a:cs typeface="Times New Roman" panose="02020603050405020304" pitchFamily="18" charset="0"/>
              </a:rPr>
              <a:t>B</a:t>
            </a:r>
            <a:r>
              <a:rPr lang="en-GB" sz="2800" b="1" kern="1200" spc="100" dirty="0">
                <a:effectLst/>
                <a:latin typeface="Calibri" panose="020F0502020204030204" pitchFamily="34" charset="0"/>
                <a:ea typeface="Times New Roman" panose="02020603050405020304" pitchFamily="18" charset="0"/>
                <a:cs typeface="Times New Roman" panose="02020603050405020304" pitchFamily="18" charset="0"/>
              </a:rPr>
              <a:t>est</a:t>
            </a:r>
            <a:r>
              <a:rPr lang="en-GB" sz="3200" b="1" kern="1200" spc="100" dirty="0">
                <a:effectLst/>
                <a:latin typeface="Calibri" panose="020F0502020204030204" pitchFamily="34" charset="0"/>
                <a:ea typeface="Times New Roman" panose="02020603050405020304" pitchFamily="18" charset="0"/>
                <a:cs typeface="Times New Roman" panose="02020603050405020304" pitchFamily="18" charset="0"/>
              </a:rPr>
              <a:t>E</a:t>
            </a:r>
            <a:r>
              <a:rPr lang="en-GB" sz="2800" b="1" kern="1200" spc="100" dirty="0">
                <a:effectLst/>
                <a:latin typeface="Calibri" panose="020F0502020204030204" pitchFamily="34" charset="0"/>
                <a:ea typeface="Times New Roman" panose="02020603050405020304" pitchFamily="18" charset="0"/>
                <a:cs typeface="Times New Roman" panose="02020603050405020304" pitchFamily="18" charset="0"/>
              </a:rPr>
              <a:t>vidence</a:t>
            </a:r>
            <a:r>
              <a:rPr lang="en-GB" sz="3200" b="1" kern="1200" spc="100" dirty="0">
                <a:effectLst/>
                <a:latin typeface="Calibri" panose="020F0502020204030204" pitchFamily="34" charset="0"/>
                <a:ea typeface="Times New Roman" panose="02020603050405020304" pitchFamily="18" charset="0"/>
                <a:cs typeface="Times New Roman" panose="02020603050405020304" pitchFamily="18" charset="0"/>
              </a:rPr>
              <a:t>S</a:t>
            </a:r>
            <a:r>
              <a:rPr lang="en-GB" sz="2800" b="1" kern="1200" spc="100" dirty="0">
                <a:effectLst/>
                <a:latin typeface="Calibri" panose="020F0502020204030204" pitchFamily="34" charset="0"/>
                <a:ea typeface="Times New Roman" panose="02020603050405020304" pitchFamily="18" charset="0"/>
                <a:cs typeface="Times New Roman" panose="02020603050405020304" pitchFamily="18" charset="0"/>
              </a:rPr>
              <a:t>cience</a:t>
            </a:r>
            <a:r>
              <a:rPr lang="en-GB" sz="3200" b="1" kern="1200" spc="100" dirty="0">
                <a:effectLst/>
                <a:latin typeface="Calibri" panose="020F0502020204030204" pitchFamily="34" charset="0"/>
                <a:ea typeface="Times New Roman" panose="02020603050405020304" pitchFamily="18" charset="0"/>
                <a:cs typeface="Times New Roman" panose="02020603050405020304" pitchFamily="18" charset="0"/>
              </a:rPr>
              <a:t>T</a:t>
            </a:r>
            <a:r>
              <a:rPr lang="en-GB" sz="2800" b="1" kern="1200" spc="100" dirty="0">
                <a:effectLst/>
                <a:latin typeface="Calibri" panose="020F0502020204030204" pitchFamily="34" charset="0"/>
                <a:ea typeface="Times New Roman" panose="02020603050405020304" pitchFamily="18" charset="0"/>
                <a:cs typeface="Times New Roman" panose="02020603050405020304" pitchFamily="18" charset="0"/>
              </a:rPr>
              <a:t>eaching.org</a:t>
            </a:r>
            <a:endParaRPr lang="en-GB" sz="2000" dirty="0">
              <a:effectLst/>
              <a:latin typeface="Times New Roman" panose="02020603050405020304" pitchFamily="18" charset="0"/>
              <a:ea typeface="Times New Roman" panose="02020603050405020304" pitchFamily="18" charset="0"/>
            </a:endParaRPr>
          </a:p>
        </p:txBody>
      </p:sp>
      <p:grpSp>
        <p:nvGrpSpPr>
          <p:cNvPr id="4" name="Group 3"/>
          <p:cNvGrpSpPr/>
          <p:nvPr/>
        </p:nvGrpSpPr>
        <p:grpSpPr>
          <a:xfrm>
            <a:off x="3293117" y="3260036"/>
            <a:ext cx="2557767" cy="511749"/>
            <a:chOff x="3157491" y="3361636"/>
            <a:chExt cx="2557767" cy="511749"/>
          </a:xfrm>
        </p:grpSpPr>
        <p:pic>
          <p:nvPicPr>
            <p:cNvPr id="30" name="Picture 29" descr="Twitter_Logo_Blue.ps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7491" y="3361636"/>
              <a:ext cx="511749" cy="511749"/>
            </a:xfrm>
            <a:prstGeom prst="rect">
              <a:avLst/>
            </a:prstGeom>
          </p:spPr>
        </p:pic>
        <p:sp>
          <p:nvSpPr>
            <p:cNvPr id="31" name="Subtitle 2"/>
            <p:cNvSpPr txBox="1">
              <a:spLocks/>
            </p:cNvSpPr>
            <p:nvPr/>
          </p:nvSpPr>
          <p:spPr>
            <a:xfrm>
              <a:off x="3694104" y="3447015"/>
              <a:ext cx="2021154" cy="307777"/>
            </a:xfrm>
            <a:prstGeom prst="rect">
              <a:avLst/>
            </a:prstGeom>
          </p:spPr>
          <p:txBody>
            <a:bodyPr vert="horz" wrap="square" lIns="0" tIns="0" rIns="0" bIns="0" rtlCol="0">
              <a:spAutoFit/>
            </a:bodyPr>
            <a:lstStyle/>
            <a:p>
              <a:pPr>
                <a:spcAft>
                  <a:spcPts val="0"/>
                </a:spcAft>
              </a:pPr>
              <a:r>
                <a:rPr lang="en-GB" sz="2000" b="1" kern="1200" dirty="0">
                  <a:solidFill>
                    <a:srgbClr val="00658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GB" sz="2000" b="1" kern="1200" dirty="0" err="1">
                  <a:solidFill>
                    <a:srgbClr val="006580"/>
                  </a:solidFill>
                  <a:effectLst/>
                  <a:latin typeface="Calibri" panose="020F0502020204030204" pitchFamily="34" charset="0"/>
                  <a:ea typeface="Times New Roman" panose="02020603050405020304" pitchFamily="18" charset="0"/>
                  <a:cs typeface="Times New Roman" panose="02020603050405020304" pitchFamily="18" charset="0"/>
                </a:rPr>
                <a:t>BestEvSciTeach</a:t>
              </a:r>
              <a:endParaRPr lang="en-GB" sz="1600" dirty="0">
                <a:effectLst/>
                <a:latin typeface="Times New Roman" panose="02020603050405020304" pitchFamily="18" charset="0"/>
                <a:ea typeface="Times New Roman" panose="02020603050405020304" pitchFamily="18" charset="0"/>
              </a:endParaRPr>
            </a:p>
          </p:txBody>
        </p:sp>
      </p:gr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6225" y="1028828"/>
            <a:ext cx="4554750" cy="1790572"/>
          </a:xfrm>
          <a:prstGeom prst="rect">
            <a:avLst/>
          </a:prstGeom>
          <a:ln>
            <a:noFill/>
          </a:ln>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9125" y="6245586"/>
            <a:ext cx="1279941" cy="539328"/>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53712" y="6299340"/>
            <a:ext cx="1125703" cy="431821"/>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612" y="6335250"/>
            <a:ext cx="2100732" cy="360000"/>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38776" y="6290595"/>
            <a:ext cx="1050326" cy="449310"/>
          </a:xfrm>
          <a:prstGeom prst="rect">
            <a:avLst/>
          </a:prstGeom>
        </p:spPr>
      </p:pic>
    </p:spTree>
    <p:extLst>
      <p:ext uri="{BB962C8B-B14F-4D97-AF65-F5344CB8AC3E}">
        <p14:creationId xmlns:p14="http://schemas.microsoft.com/office/powerpoint/2010/main" val="170923170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197514" y="1942900"/>
            <a:ext cx="2695546" cy="2917985"/>
            <a:chOff x="3763713" y="1849281"/>
            <a:chExt cx="2695546" cy="2917985"/>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59436">
              <a:off x="3763713" y="1849281"/>
              <a:ext cx="2694893" cy="2026800"/>
            </a:xfrm>
            <a:prstGeom prst="rect">
              <a:avLst/>
            </a:prstGeom>
            <a:ln w="6350">
              <a:solidFill>
                <a:srgbClr val="D3CDBD"/>
              </a:solidFill>
            </a:ln>
            <a:effectLst>
              <a:outerShdw blurRad="50800" dist="38100" dir="2700000" algn="tl" rotWithShape="0">
                <a:prstClr val="black">
                  <a:alpha val="40000"/>
                </a:prstClr>
              </a:outerShdw>
            </a:effectLst>
          </p:spPr>
        </p:pic>
        <p:sp>
          <p:nvSpPr>
            <p:cNvPr id="10" name="TextBox 9"/>
            <p:cNvSpPr txBox="1"/>
            <p:nvPr/>
          </p:nvSpPr>
          <p:spPr>
            <a:xfrm>
              <a:off x="4303437" y="4056714"/>
              <a:ext cx="1626915" cy="710552"/>
            </a:xfrm>
            <a:prstGeom prst="rect">
              <a:avLst/>
            </a:prstGeom>
            <a:noFill/>
          </p:spPr>
          <p:txBody>
            <a:bodyPr vert="horz" wrap="square" lIns="36000" tIns="108000" rIns="72000" bIns="108000" rtlCol="0" anchor="t" anchorCtr="0">
              <a:spAutoFit/>
            </a:bodyPr>
            <a:lstStyle/>
            <a:p>
              <a:pPr algn="ctr"/>
              <a:r>
                <a:rPr lang="en-GB" sz="1600" dirty="0">
                  <a:solidFill>
                    <a:srgbClr val="595959"/>
                  </a:solidFill>
                </a:rPr>
                <a:t>DIAGNOSTIC QUESTIONS</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480000">
              <a:off x="3931285" y="2076098"/>
              <a:ext cx="2527974" cy="1894650"/>
            </a:xfrm>
            <a:prstGeom prst="rect">
              <a:avLst/>
            </a:prstGeom>
            <a:ln w="6350">
              <a:solidFill>
                <a:schemeClr val="bg1">
                  <a:lumMod val="75000"/>
                </a:schemeClr>
              </a:solidFill>
            </a:ln>
            <a:effectLst>
              <a:outerShdw blurRad="50800" dist="38100" dir="2700000" algn="tl" rotWithShape="0">
                <a:prstClr val="black">
                  <a:alpha val="40000"/>
                </a:prstClr>
              </a:outerShdw>
            </a:effectLst>
          </p:spPr>
        </p:pic>
      </p:gr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041" y="178801"/>
            <a:ext cx="2878847" cy="1131738"/>
          </a:xfrm>
          <a:prstGeom prst="rect">
            <a:avLst/>
          </a:prstGeom>
          <a:ln>
            <a:noFill/>
          </a:ln>
        </p:spPr>
      </p:pic>
      <p:grpSp>
        <p:nvGrpSpPr>
          <p:cNvPr id="40" name="Group 39"/>
          <p:cNvGrpSpPr/>
          <p:nvPr/>
        </p:nvGrpSpPr>
        <p:grpSpPr>
          <a:xfrm>
            <a:off x="2806708" y="1861031"/>
            <a:ext cx="2702400" cy="2960665"/>
            <a:chOff x="6294529" y="1806601"/>
            <a:chExt cx="2702400" cy="2960665"/>
          </a:xfrm>
        </p:grpSpPr>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283437">
              <a:off x="6294529" y="1806601"/>
              <a:ext cx="2702400" cy="2026800"/>
            </a:xfrm>
            <a:prstGeom prst="rect">
              <a:avLst/>
            </a:prstGeom>
            <a:ln w="6350">
              <a:solidFill>
                <a:srgbClr val="D3CDBD"/>
              </a:solidFill>
            </a:ln>
            <a:effectLst>
              <a:outerShdw blurRad="50800" dist="38100" dir="2700000" algn="tl" rotWithShape="0">
                <a:prstClr val="black">
                  <a:alpha val="40000"/>
                </a:prstClr>
              </a:outerShdw>
            </a:effectLst>
          </p:spPr>
        </p:pic>
        <p:sp>
          <p:nvSpPr>
            <p:cNvPr id="11" name="TextBox 10"/>
            <p:cNvSpPr txBox="1"/>
            <p:nvPr/>
          </p:nvSpPr>
          <p:spPr>
            <a:xfrm>
              <a:off x="6798664" y="4056714"/>
              <a:ext cx="1626915" cy="710552"/>
            </a:xfrm>
            <a:prstGeom prst="rect">
              <a:avLst/>
            </a:prstGeom>
            <a:noFill/>
          </p:spPr>
          <p:txBody>
            <a:bodyPr vert="horz" wrap="square" lIns="36000" tIns="108000" rIns="72000" bIns="108000" rtlCol="0" anchor="t" anchorCtr="0">
              <a:spAutoFit/>
            </a:bodyPr>
            <a:lstStyle/>
            <a:p>
              <a:pPr algn="ctr"/>
              <a:r>
                <a:rPr lang="en-GB" sz="1600" dirty="0">
                  <a:solidFill>
                    <a:srgbClr val="595959"/>
                  </a:solidFill>
                </a:rPr>
                <a:t>RESPONSE ACTIVITIES</a:t>
              </a: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480000">
              <a:off x="6349451" y="2103135"/>
              <a:ext cx="2525341" cy="1895981"/>
            </a:xfrm>
            <a:prstGeom prst="rect">
              <a:avLst/>
            </a:prstGeom>
            <a:ln w="6350">
              <a:solidFill>
                <a:schemeClr val="bg1">
                  <a:lumMod val="75000"/>
                </a:schemeClr>
              </a:solidFill>
            </a:ln>
            <a:effectLst>
              <a:outerShdw blurRad="50800" dist="38100" dir="2700000" algn="tl" rotWithShape="0">
                <a:prstClr val="black">
                  <a:alpha val="40000"/>
                </a:prstClr>
              </a:outerShdw>
            </a:effectLst>
          </p:spPr>
        </p:pic>
      </p:grpSp>
      <p:grpSp>
        <p:nvGrpSpPr>
          <p:cNvPr id="38" name="Group 37"/>
          <p:cNvGrpSpPr/>
          <p:nvPr/>
        </p:nvGrpSpPr>
        <p:grpSpPr>
          <a:xfrm>
            <a:off x="5216989" y="1983029"/>
            <a:ext cx="3712782" cy="2838667"/>
            <a:chOff x="226923" y="1928599"/>
            <a:chExt cx="3712782" cy="2838667"/>
          </a:xfrm>
        </p:grpSpPr>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120000">
              <a:off x="292905" y="1928599"/>
              <a:ext cx="3646800" cy="1460347"/>
            </a:xfrm>
            <a:prstGeom prst="rect">
              <a:avLst/>
            </a:prstGeom>
            <a:ln w="6350">
              <a:solidFill>
                <a:schemeClr val="bg1">
                  <a:lumMod val="85000"/>
                </a:schemeClr>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360000">
              <a:off x="273796" y="2209783"/>
              <a:ext cx="3646800" cy="1503773"/>
            </a:xfrm>
            <a:prstGeom prst="rect">
              <a:avLst/>
            </a:prstGeom>
            <a:ln w="6350">
              <a:solidFill>
                <a:schemeClr val="bg1">
                  <a:lumMod val="85000"/>
                </a:schemeClr>
              </a:solidFill>
            </a:ln>
            <a:effectLst>
              <a:outerShdw blurRad="50800" dist="38100" dir="2700000" algn="tl" rotWithShape="0">
                <a:prstClr val="black">
                  <a:alpha val="40000"/>
                </a:prstClr>
              </a:outerShdw>
            </a:effectLst>
          </p:spPr>
        </p:pic>
        <p:sp>
          <p:nvSpPr>
            <p:cNvPr id="9" name="TextBox 8"/>
            <p:cNvSpPr txBox="1"/>
            <p:nvPr/>
          </p:nvSpPr>
          <p:spPr>
            <a:xfrm>
              <a:off x="1237365" y="4056714"/>
              <a:ext cx="1626915" cy="710552"/>
            </a:xfrm>
            <a:prstGeom prst="rect">
              <a:avLst/>
            </a:prstGeom>
            <a:noFill/>
          </p:spPr>
          <p:txBody>
            <a:bodyPr vert="horz" wrap="square" lIns="36000" tIns="108000" rIns="72000" bIns="108000" rtlCol="0" anchor="t" anchorCtr="0">
              <a:spAutoFit/>
            </a:bodyPr>
            <a:lstStyle/>
            <a:p>
              <a:pPr algn="ctr"/>
              <a:r>
                <a:rPr lang="en-GB" sz="1600" dirty="0">
                  <a:solidFill>
                    <a:srgbClr val="595959"/>
                  </a:solidFill>
                </a:rPr>
                <a:t>PROGRESSION TOOLKITS</a:t>
              </a:r>
            </a:p>
          </p:txBody>
        </p:sp>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480000">
              <a:off x="226923" y="2476248"/>
              <a:ext cx="3647799" cy="1539825"/>
            </a:xfrm>
            <a:prstGeom prst="rect">
              <a:avLst/>
            </a:prstGeom>
            <a:ln w="6350">
              <a:solidFill>
                <a:schemeClr val="bg1">
                  <a:lumMod val="75000"/>
                </a:schemeClr>
              </a:solidFill>
            </a:ln>
            <a:effectLst>
              <a:outerShdw blurRad="50800" dist="38100" dir="2700000" algn="tl" rotWithShape="0">
                <a:prstClr val="black">
                  <a:alpha val="40000"/>
                </a:prstClr>
              </a:outerShdw>
            </a:effectLst>
          </p:spPr>
        </p:pic>
      </p:grpSp>
      <p:sp>
        <p:nvSpPr>
          <p:cNvPr id="17" name="TextBox 16"/>
          <p:cNvSpPr txBox="1"/>
          <p:nvPr/>
        </p:nvSpPr>
        <p:spPr>
          <a:xfrm>
            <a:off x="1" y="4948486"/>
            <a:ext cx="9144000" cy="1002940"/>
          </a:xfrm>
          <a:prstGeom prst="rect">
            <a:avLst/>
          </a:prstGeom>
          <a:solidFill>
            <a:schemeClr val="bg1">
              <a:lumMod val="85000"/>
            </a:schemeClr>
          </a:solidFill>
        </p:spPr>
        <p:txBody>
          <a:bodyPr vert="horz" wrap="square" lIns="36000" tIns="108000" rIns="72000" bIns="108000" rtlCol="0" anchor="t" anchorCtr="0">
            <a:spAutoFit/>
          </a:bodyPr>
          <a:lstStyle/>
          <a:p>
            <a:pPr marL="361950" algn="ctr"/>
            <a:r>
              <a:rPr lang="en-GB" sz="2000" dirty="0">
                <a:solidFill>
                  <a:srgbClr val="333F48"/>
                </a:solidFill>
              </a:rPr>
              <a:t>…to help teachers develop </a:t>
            </a:r>
            <a:r>
              <a:rPr lang="en-GB" sz="2000" b="1" dirty="0">
                <a:solidFill>
                  <a:srgbClr val="006580"/>
                </a:solidFill>
              </a:rPr>
              <a:t>evidence-based </a:t>
            </a:r>
            <a:r>
              <a:rPr lang="en-GB" sz="2000" b="1" dirty="0" smtClean="0">
                <a:solidFill>
                  <a:srgbClr val="006580"/>
                </a:solidFill>
              </a:rPr>
              <a:t>practices</a:t>
            </a:r>
            <a:endParaRPr lang="en-GB" sz="2000" dirty="0">
              <a:solidFill>
                <a:srgbClr val="333F48"/>
              </a:solidFill>
            </a:endParaRPr>
          </a:p>
          <a:p>
            <a:pPr marL="361950" algn="ctr"/>
            <a:endParaRPr lang="en-GB" sz="1100" dirty="0" smtClean="0">
              <a:solidFill>
                <a:srgbClr val="333F48"/>
              </a:solidFill>
            </a:endParaRPr>
          </a:p>
          <a:p>
            <a:pPr marL="361950" algn="ctr"/>
            <a:r>
              <a:rPr lang="en-GB" sz="2000" dirty="0" smtClean="0">
                <a:solidFill>
                  <a:srgbClr val="333F48"/>
                </a:solidFill>
              </a:rPr>
              <a:t>…</a:t>
            </a:r>
            <a:r>
              <a:rPr lang="en-GB" sz="2000" dirty="0">
                <a:solidFill>
                  <a:srgbClr val="333F48"/>
                </a:solidFill>
              </a:rPr>
              <a:t>to </a:t>
            </a:r>
            <a:r>
              <a:rPr lang="en-GB" sz="2000" dirty="0" smtClean="0">
                <a:solidFill>
                  <a:srgbClr val="333F48"/>
                </a:solidFill>
              </a:rPr>
              <a:t>test and consolidate students’ understanding of </a:t>
            </a:r>
            <a:r>
              <a:rPr lang="en-GB" sz="2000" b="1" dirty="0">
                <a:solidFill>
                  <a:srgbClr val="006580"/>
                </a:solidFill>
              </a:rPr>
              <a:t>key concepts</a:t>
            </a:r>
            <a:r>
              <a:rPr lang="en-GB" sz="2000" dirty="0">
                <a:solidFill>
                  <a:srgbClr val="333F48"/>
                </a:solidFill>
              </a:rPr>
              <a:t> in science</a:t>
            </a:r>
            <a:r>
              <a:rPr lang="en-GB" sz="2000" dirty="0" smtClean="0">
                <a:solidFill>
                  <a:srgbClr val="333F48"/>
                </a:solidFill>
              </a:rPr>
              <a:t>.</a:t>
            </a:r>
            <a:endParaRPr lang="en-GB" sz="2000" dirty="0">
              <a:solidFill>
                <a:srgbClr val="333F48"/>
              </a:solidFill>
            </a:endParaRPr>
          </a:p>
        </p:txBody>
      </p:sp>
      <p:sp>
        <p:nvSpPr>
          <p:cNvPr id="2" name="Rectangle 1"/>
          <p:cNvSpPr/>
          <p:nvPr/>
        </p:nvSpPr>
        <p:spPr>
          <a:xfrm>
            <a:off x="0" y="6335138"/>
            <a:ext cx="9144000" cy="522862"/>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69125" y="6250202"/>
            <a:ext cx="1279941" cy="539328"/>
          </a:xfrm>
          <a:prstGeom prst="rect">
            <a:avLst/>
          </a:prstGeom>
        </p:spPr>
      </p:pic>
      <p:pic>
        <p:nvPicPr>
          <p:cNvPr id="21" name="Picture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353712" y="6303956"/>
            <a:ext cx="1125703" cy="431821"/>
          </a:xfrm>
          <a:prstGeom prst="rect">
            <a:avLst/>
          </a:prstGeom>
        </p:spPr>
      </p:pic>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3612" y="6339866"/>
            <a:ext cx="2100732" cy="360000"/>
          </a:xfrm>
          <a:prstGeom prst="rect">
            <a:avLst/>
          </a:prstGeom>
        </p:spPr>
      </p:pic>
      <p:pic>
        <p:nvPicPr>
          <p:cNvPr id="23" name="Picture 2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938776" y="6295211"/>
            <a:ext cx="1050326" cy="449310"/>
          </a:xfrm>
          <a:prstGeom prst="rect">
            <a:avLst/>
          </a:prstGeom>
        </p:spPr>
      </p:pic>
      <p:grpSp>
        <p:nvGrpSpPr>
          <p:cNvPr id="3" name="Group 2"/>
          <p:cNvGrpSpPr/>
          <p:nvPr/>
        </p:nvGrpSpPr>
        <p:grpSpPr>
          <a:xfrm>
            <a:off x="6254946" y="51882"/>
            <a:ext cx="1404000" cy="1404000"/>
            <a:chOff x="7057510" y="277365"/>
            <a:chExt cx="1404000" cy="1404000"/>
          </a:xfrm>
        </p:grpSpPr>
        <p:sp>
          <p:nvSpPr>
            <p:cNvPr id="28" name="Oval 27"/>
            <p:cNvSpPr>
              <a:spLocks noChangeAspect="1"/>
            </p:cNvSpPr>
            <p:nvPr/>
          </p:nvSpPr>
          <p:spPr>
            <a:xfrm>
              <a:off x="7057510" y="277365"/>
              <a:ext cx="1404000" cy="1404000"/>
            </a:xfrm>
            <a:prstGeom prst="ellipse">
              <a:avLst/>
            </a:prstGeom>
            <a:solidFill>
              <a:srgbClr val="D3CD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Text Box 29"/>
            <p:cNvSpPr txBox="1"/>
            <p:nvPr/>
          </p:nvSpPr>
          <p:spPr>
            <a:xfrm>
              <a:off x="7059423" y="527515"/>
              <a:ext cx="1400175" cy="903700"/>
            </a:xfrm>
            <a:prstGeom prst="rect">
              <a:avLst/>
            </a:prstGeom>
            <a:noFill/>
            <a:ln w="6350">
              <a:noFill/>
            </a:ln>
          </p:spPr>
          <p:txBody>
            <a:bodyPr rot="0" spcFirstLastPara="0" vert="horz" wrap="square" lIns="36000" tIns="36000" rIns="36000" bIns="36000" numCol="1" spcCol="0" rtlCol="0" fromWordArt="0" anchor="t" anchorCtr="0" forceAA="0" compatLnSpc="1">
              <a:prstTxWarp prst="textNoShape">
                <a:avLst/>
              </a:prstTxWarp>
              <a:spAutoFit/>
            </a:bodyPr>
            <a:lstStyle/>
            <a:p>
              <a:pPr algn="ctr">
                <a:spcAft>
                  <a:spcPts val="0"/>
                </a:spcAft>
              </a:pPr>
              <a:r>
                <a:rPr lang="en-GB" b="1" dirty="0" smtClean="0">
                  <a:solidFill>
                    <a:srgbClr val="006580"/>
                  </a:solidFill>
                  <a:effectLst/>
                  <a:latin typeface="Calibri" panose="020F0502020204030204" pitchFamily="34" charset="0"/>
                  <a:ea typeface="Calibri" panose="020F0502020204030204" pitchFamily="34" charset="0"/>
                  <a:cs typeface="Times New Roman" panose="02020603050405020304" pitchFamily="18" charset="0"/>
                </a:rPr>
                <a:t>All based</a:t>
              </a:r>
            </a:p>
            <a:p>
              <a:pPr algn="ctr">
                <a:spcAft>
                  <a:spcPts val="0"/>
                </a:spcAft>
              </a:pPr>
              <a:r>
                <a:rPr lang="en-GB" b="1" dirty="0" smtClean="0">
                  <a:solidFill>
                    <a:srgbClr val="006580"/>
                  </a:solidFill>
                  <a:effectLst/>
                  <a:latin typeface="Calibri" panose="020F0502020204030204" pitchFamily="34" charset="0"/>
                  <a:ea typeface="Calibri" panose="020F0502020204030204" pitchFamily="34" charset="0"/>
                  <a:cs typeface="Times New Roman" panose="02020603050405020304" pitchFamily="18" charset="0"/>
                </a:rPr>
                <a:t>on </a:t>
              </a:r>
              <a:r>
                <a:rPr lang="en-GB" b="1" dirty="0">
                  <a:solidFill>
                    <a:srgbClr val="006580"/>
                  </a:solidFill>
                  <a:effectLst/>
                  <a:latin typeface="Calibri" panose="020F0502020204030204" pitchFamily="34" charset="0"/>
                  <a:ea typeface="Calibri" panose="020F0502020204030204" pitchFamily="34" charset="0"/>
                  <a:cs typeface="Times New Roman" panose="02020603050405020304" pitchFamily="18" charset="0"/>
                </a:rPr>
                <a:t>research evidence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7" name="Group 36"/>
          <p:cNvGrpSpPr/>
          <p:nvPr/>
        </p:nvGrpSpPr>
        <p:grpSpPr>
          <a:xfrm>
            <a:off x="4853148" y="51882"/>
            <a:ext cx="1412974" cy="1404000"/>
            <a:chOff x="3995690" y="42595"/>
            <a:chExt cx="1412974" cy="1404000"/>
          </a:xfrm>
        </p:grpSpPr>
        <p:sp>
          <p:nvSpPr>
            <p:cNvPr id="25" name="Oval 24"/>
            <p:cNvSpPr>
              <a:spLocks noChangeAspect="1"/>
            </p:cNvSpPr>
            <p:nvPr/>
          </p:nvSpPr>
          <p:spPr>
            <a:xfrm>
              <a:off x="3995690" y="42595"/>
              <a:ext cx="1404000" cy="1404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0" name="Text Box 29"/>
            <p:cNvSpPr txBox="1"/>
            <p:nvPr/>
          </p:nvSpPr>
          <p:spPr>
            <a:xfrm>
              <a:off x="4008489" y="287528"/>
              <a:ext cx="1400175" cy="903700"/>
            </a:xfrm>
            <a:prstGeom prst="rect">
              <a:avLst/>
            </a:prstGeom>
            <a:noFill/>
            <a:ln w="6350">
              <a:noFill/>
            </a:ln>
          </p:spPr>
          <p:txBody>
            <a:bodyPr rot="0" spcFirstLastPara="0" vert="horz" wrap="square" lIns="36000" tIns="36000" rIns="36000" bIns="36000" numCol="1" spcCol="0" rtlCol="0" fromWordArt="0" anchor="t" anchorCtr="0" forceAA="0" compatLnSpc="1">
              <a:prstTxWarp prst="textNoShape">
                <a:avLst/>
              </a:prstTxWarp>
              <a:spAutoFit/>
            </a:bodyPr>
            <a:lstStyle/>
            <a:p>
              <a:pPr algn="ctr">
                <a:spcAft>
                  <a:spcPts val="0"/>
                </a:spcAft>
              </a:pPr>
              <a:r>
                <a:rPr lang="en-GB" b="1" dirty="0" smtClean="0">
                  <a:solidFill>
                    <a:srgbClr val="006580"/>
                  </a:solidFill>
                  <a:effectLst/>
                  <a:latin typeface="Calibri" panose="020F0502020204030204" pitchFamily="34" charset="0"/>
                  <a:ea typeface="Calibri" panose="020F0502020204030204" pitchFamily="34" charset="0"/>
                  <a:cs typeface="Times New Roman" panose="02020603050405020304" pitchFamily="18" charset="0"/>
                </a:rPr>
                <a:t>Hundreds</a:t>
              </a:r>
            </a:p>
            <a:p>
              <a:pPr algn="ctr">
                <a:spcAft>
                  <a:spcPts val="0"/>
                </a:spcAft>
              </a:pPr>
              <a:r>
                <a:rPr lang="en-GB" b="1" dirty="0">
                  <a:solidFill>
                    <a:srgbClr val="006580"/>
                  </a:solidFill>
                  <a:latin typeface="Calibri" panose="020F0502020204030204" pitchFamily="34" charset="0"/>
                  <a:ea typeface="Calibri" panose="020F0502020204030204" pitchFamily="34" charset="0"/>
                  <a:cs typeface="Times New Roman" panose="02020603050405020304" pitchFamily="18" charset="0"/>
                </a:rPr>
                <a:t>o</a:t>
              </a:r>
              <a:r>
                <a:rPr lang="en-GB" b="1" dirty="0" smtClean="0">
                  <a:solidFill>
                    <a:srgbClr val="006580"/>
                  </a:solidFill>
                  <a:effectLst/>
                  <a:latin typeface="Calibri" panose="020F0502020204030204" pitchFamily="34" charset="0"/>
                  <a:ea typeface="Calibri" panose="020F0502020204030204" pitchFamily="34" charset="0"/>
                  <a:cs typeface="Times New Roman" panose="02020603050405020304" pitchFamily="18" charset="0"/>
                </a:rPr>
                <a:t>f</a:t>
              </a:r>
            </a:p>
            <a:p>
              <a:pPr algn="ctr">
                <a:spcAft>
                  <a:spcPts val="0"/>
                </a:spcAft>
              </a:pPr>
              <a:r>
                <a:rPr lang="en-GB" b="1" dirty="0" smtClean="0">
                  <a:solidFill>
                    <a:srgbClr val="006580"/>
                  </a:solidFill>
                  <a:effectLst/>
                  <a:latin typeface="Calibri" panose="020F0502020204030204" pitchFamily="34" charset="0"/>
                  <a:ea typeface="Calibri" panose="020F0502020204030204" pitchFamily="34" charset="0"/>
                  <a:cs typeface="Times New Roman" panose="02020603050405020304" pitchFamily="18" charset="0"/>
                </a:rPr>
                <a:t>resources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5" name="Group 14"/>
          <p:cNvGrpSpPr/>
          <p:nvPr/>
        </p:nvGrpSpPr>
        <p:grpSpPr>
          <a:xfrm>
            <a:off x="7658657" y="51882"/>
            <a:ext cx="1404000" cy="1404000"/>
            <a:chOff x="7815100" y="72576"/>
            <a:chExt cx="1404000" cy="1404000"/>
          </a:xfrm>
        </p:grpSpPr>
        <p:sp>
          <p:nvSpPr>
            <p:cNvPr id="34" name="Oval 33"/>
            <p:cNvSpPr>
              <a:spLocks noChangeAspect="1"/>
            </p:cNvSpPr>
            <p:nvPr/>
          </p:nvSpPr>
          <p:spPr>
            <a:xfrm>
              <a:off x="7815100" y="72576"/>
              <a:ext cx="1404000" cy="1404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6" name="Text Box 29"/>
            <p:cNvSpPr txBox="1"/>
            <p:nvPr/>
          </p:nvSpPr>
          <p:spPr>
            <a:xfrm>
              <a:off x="7817013" y="322726"/>
              <a:ext cx="1400175" cy="903700"/>
            </a:xfrm>
            <a:prstGeom prst="rect">
              <a:avLst/>
            </a:prstGeom>
            <a:noFill/>
            <a:ln w="6350">
              <a:noFill/>
            </a:ln>
          </p:spPr>
          <p:txBody>
            <a:bodyPr rot="0" spcFirstLastPara="0" vert="horz" wrap="square" lIns="36000" tIns="36000" rIns="36000" bIns="36000" numCol="1" spcCol="0" rtlCol="0" fromWordArt="0" anchor="t" anchorCtr="0" forceAA="0" compatLnSpc="1">
              <a:prstTxWarp prst="textNoShape">
                <a:avLst/>
              </a:prstTxWarp>
              <a:spAutoFit/>
            </a:bodyPr>
            <a:lstStyle/>
            <a:p>
              <a:pPr algn="ctr">
                <a:spcAft>
                  <a:spcPts val="0"/>
                </a:spcAft>
              </a:pPr>
              <a:r>
                <a:rPr lang="en-GB" b="1" dirty="0" smtClean="0">
                  <a:solidFill>
                    <a:srgbClr val="006580"/>
                  </a:solidFill>
                  <a:effectLst/>
                  <a:latin typeface="Calibri" panose="020F0502020204030204" pitchFamily="34" charset="0"/>
                  <a:ea typeface="Calibri" panose="020F0502020204030204" pitchFamily="34" charset="0"/>
                  <a:cs typeface="Times New Roman" panose="02020603050405020304" pitchFamily="18" charset="0"/>
                </a:rPr>
                <a:t>ONLINE, OPEN-ACCESS &amp; FREE!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90214567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38"/>
            <a:ext cx="9144000" cy="522862"/>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967564" y="3449721"/>
            <a:ext cx="7652610" cy="1695437"/>
          </a:xfrm>
          <a:prstGeom prst="rect">
            <a:avLst/>
          </a:prstGeom>
          <a:noFill/>
        </p:spPr>
        <p:txBody>
          <a:bodyPr vert="horz" wrap="square" lIns="36000" tIns="108000" rIns="72000" bIns="108000" rtlCol="0" anchor="t" anchorCtr="0">
            <a:spAutoFit/>
          </a:bodyPr>
          <a:lstStyle/>
          <a:p>
            <a:pPr algn="r"/>
            <a:r>
              <a:rPr lang="en-GB" sz="4800" b="1" dirty="0"/>
              <a:t>a</a:t>
            </a:r>
            <a:r>
              <a:rPr lang="en-GB" sz="4800" b="1" dirty="0" smtClean="0"/>
              <a:t>nd</a:t>
            </a:r>
          </a:p>
          <a:p>
            <a:pPr algn="r"/>
            <a:r>
              <a:rPr lang="en-GB" sz="4800" b="1" dirty="0" smtClean="0"/>
              <a:t>Improving Secondary Science</a:t>
            </a:r>
            <a:endParaRPr lang="en-GB" sz="4800" b="1" dirty="0">
              <a:solidFill>
                <a:schemeClr val="tx1"/>
              </a:solidFill>
            </a:endParaRPr>
          </a:p>
        </p:txBody>
      </p:sp>
      <p:sp>
        <p:nvSpPr>
          <p:cNvPr id="7" name="Rectangle 6"/>
          <p:cNvSpPr/>
          <p:nvPr/>
        </p:nvSpPr>
        <p:spPr>
          <a:xfrm rot="5400000">
            <a:off x="5094000" y="1196312"/>
            <a:ext cx="108000" cy="7992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6" name="Picture 5">
            <a:extLst>
              <a:ext uri="{FF2B5EF4-FFF2-40B4-BE49-F238E27FC236}">
                <a16:creationId xmlns="" xmlns:a16="http://schemas.microsoft.com/office/drawing/2014/main" id="{8B931AD8-26FA-4231-8C91-087F0E77CC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354" b="24434"/>
          <a:stretch/>
        </p:blipFill>
        <p:spPr>
          <a:xfrm>
            <a:off x="5485809" y="3535148"/>
            <a:ext cx="2044654" cy="635046"/>
          </a:xfrm>
          <a:prstGeom prst="rect">
            <a:avLst/>
          </a:prstGeom>
          <a:ln>
            <a:noFill/>
          </a:ln>
        </p:spPr>
      </p:pic>
    </p:spTree>
    <p:extLst>
      <p:ext uri="{BB962C8B-B14F-4D97-AF65-F5344CB8AC3E}">
        <p14:creationId xmlns:p14="http://schemas.microsoft.com/office/powerpoint/2010/main" val="161698169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3062">
            <a:off x="4866983" y="495148"/>
            <a:ext cx="3829065" cy="5414119"/>
          </a:xfrm>
          <a:prstGeom prst="rect">
            <a:avLst/>
          </a:prstGeom>
          <a:ln w="6350">
            <a:solidFill>
              <a:schemeClr val="bg1">
                <a:lumMod val="75000"/>
              </a:schemeClr>
            </a:solidFill>
          </a:ln>
          <a:effectLst>
            <a:outerShdw blurRad="50800" dist="38100" dir="2700000" algn="tl" rotWithShape="0">
              <a:prstClr val="black">
                <a:alpha val="40000"/>
              </a:prstClr>
            </a:outerShdw>
          </a:effectLst>
        </p:spPr>
      </p:pic>
      <p:sp>
        <p:nvSpPr>
          <p:cNvPr id="5" name="Subtitle 2"/>
          <p:cNvSpPr txBox="1">
            <a:spLocks/>
          </p:cNvSpPr>
          <p:nvPr/>
        </p:nvSpPr>
        <p:spPr>
          <a:xfrm>
            <a:off x="359497" y="412616"/>
            <a:ext cx="3956863" cy="5232202"/>
          </a:xfrm>
          <a:prstGeom prst="rect">
            <a:avLst/>
          </a:prstGeom>
        </p:spPr>
        <p:txBody>
          <a:bodyPr vert="horz" wrap="square" lIns="0" tIns="0" rIns="0" bIns="0" rtlCol="0">
            <a:spAutoFit/>
          </a:bodyPr>
          <a:lstStyle/>
          <a:p>
            <a:pPr>
              <a:spcAft>
                <a:spcPts val="4800"/>
              </a:spcAft>
            </a:pPr>
            <a:r>
              <a:rPr lang="en-GB" sz="20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The </a:t>
            </a:r>
            <a:r>
              <a:rPr lang="en-GB" sz="2000" b="1"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Education Endowment Foundation (EEF)</a:t>
            </a:r>
            <a:r>
              <a:rPr lang="en-GB" sz="20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published a guidance report in 2018 titled ‘Improving Secondary Science’</a:t>
            </a:r>
          </a:p>
          <a:p>
            <a:pPr>
              <a:spcAft>
                <a:spcPts val="1800"/>
              </a:spcAft>
            </a:pPr>
            <a:r>
              <a:rPr lang="en-GB" sz="20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The </a:t>
            </a:r>
            <a:r>
              <a:rPr lang="en-GB" sz="2000" dirty="0" smtClean="0">
                <a:solidFill>
                  <a:srgbClr val="595959"/>
                </a:solidFill>
                <a:latin typeface="Calibri" panose="020F0502020204030204" pitchFamily="34" charset="0"/>
                <a:ea typeface="Times New Roman" panose="02020603050405020304" pitchFamily="18" charset="0"/>
                <a:cs typeface="Times New Roman" panose="02020603050405020304" pitchFamily="18" charset="0"/>
              </a:rPr>
              <a:t>report </a:t>
            </a:r>
            <a:r>
              <a:rPr lang="en-GB" sz="20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cites </a:t>
            </a:r>
            <a:r>
              <a:rPr lang="en-GB" sz="2000" b="1" dirty="0" smtClean="0">
                <a:solidFill>
                  <a:srgbClr val="006580"/>
                </a:solidFill>
                <a:latin typeface="Calibri" panose="020F0502020204030204" pitchFamily="34" charset="0"/>
                <a:ea typeface="Times New Roman" panose="02020603050405020304" pitchFamily="18" charset="0"/>
                <a:cs typeface="Times New Roman" panose="02020603050405020304" pitchFamily="18" charset="0"/>
              </a:rPr>
              <a:t>Best Evidence Science Teaching</a:t>
            </a:r>
            <a:r>
              <a:rPr lang="en-GB" sz="2000" dirty="0" smtClean="0">
                <a:solidFill>
                  <a:srgbClr val="595959"/>
                </a:solidFill>
                <a:latin typeface="Calibri" panose="020F0502020204030204" pitchFamily="34" charset="0"/>
                <a:ea typeface="Times New Roman" panose="02020603050405020304" pitchFamily="18" charset="0"/>
                <a:cs typeface="Times New Roman" panose="02020603050405020304" pitchFamily="18" charset="0"/>
              </a:rPr>
              <a:t> </a:t>
            </a:r>
            <a:r>
              <a:rPr lang="en-GB" sz="20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as a good source of:</a:t>
            </a:r>
          </a:p>
          <a:p>
            <a:pPr marL="446088" lvl="1" indent="-285750">
              <a:spcAft>
                <a:spcPts val="1800"/>
              </a:spcAft>
              <a:buFont typeface="Arial" panose="020B0604020202020204" pitchFamily="34" charset="0"/>
              <a:buChar char="•"/>
            </a:pPr>
            <a:r>
              <a:rPr lang="en-GB" sz="2000" dirty="0">
                <a:solidFill>
                  <a:srgbClr val="006580"/>
                </a:solidFill>
                <a:latin typeface="Calibri" panose="020F0502020204030204" pitchFamily="34" charset="0"/>
                <a:ea typeface="Times New Roman" panose="02020603050405020304" pitchFamily="18" charset="0"/>
                <a:cs typeface="Times New Roman" panose="02020603050405020304" pitchFamily="18" charset="0"/>
              </a:rPr>
              <a:t>diagnostic questions</a:t>
            </a:r>
          </a:p>
          <a:p>
            <a:pPr marL="446088" lvl="1" indent="-285750">
              <a:spcAft>
                <a:spcPts val="2400"/>
              </a:spcAft>
              <a:buFont typeface="Arial" panose="020B0604020202020204" pitchFamily="34" charset="0"/>
              <a:buChar char="•"/>
            </a:pPr>
            <a:r>
              <a:rPr lang="en-GB" sz="2000" dirty="0">
                <a:solidFill>
                  <a:srgbClr val="006580"/>
                </a:solidFill>
                <a:latin typeface="Calibri" panose="020F0502020204030204" pitchFamily="34" charset="0"/>
                <a:ea typeface="Times New Roman" panose="02020603050405020304" pitchFamily="18" charset="0"/>
                <a:cs typeface="Times New Roman" panose="02020603050405020304" pitchFamily="18" charset="0"/>
              </a:rPr>
              <a:t>activities that promote metacognitive talk and dialogue</a:t>
            </a:r>
            <a:endParaRPr lang="en-GB" sz="20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endParaRPr>
          </a:p>
          <a:p>
            <a:pPr>
              <a:spcAft>
                <a:spcPts val="1200"/>
              </a:spcAft>
            </a:pPr>
            <a:endParaRPr lang="en-GB" sz="2000" dirty="0" smtClean="0">
              <a:solidFill>
                <a:srgbClr val="595959"/>
              </a:solidFill>
              <a:latin typeface="Calibri" panose="020F0502020204030204" pitchFamily="34" charset="0"/>
              <a:ea typeface="Times New Roman" panose="02020603050405020304" pitchFamily="18" charset="0"/>
              <a:cs typeface="Times New Roman" panose="02020603050405020304" pitchFamily="18" charset="0"/>
            </a:endParaRPr>
          </a:p>
          <a:p>
            <a:pPr>
              <a:spcAft>
                <a:spcPts val="1200"/>
              </a:spcAft>
            </a:pPr>
            <a:r>
              <a:rPr lang="en-GB" sz="2000" dirty="0" smtClean="0">
                <a:solidFill>
                  <a:srgbClr val="595959"/>
                </a:solidFill>
                <a:latin typeface="Calibri" panose="020F0502020204030204" pitchFamily="34" charset="0"/>
                <a:ea typeface="Times New Roman" panose="02020603050405020304" pitchFamily="18" charset="0"/>
                <a:cs typeface="Times New Roman" panose="02020603050405020304" pitchFamily="18" charset="0"/>
              </a:rPr>
              <a:t>The </a:t>
            </a:r>
            <a:r>
              <a:rPr lang="en-GB" sz="2000"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report makes seven main recommendations…</a:t>
            </a:r>
          </a:p>
        </p:txBody>
      </p:sp>
    </p:spTree>
    <p:extLst>
      <p:ext uri="{BB962C8B-B14F-4D97-AF65-F5344CB8AC3E}">
        <p14:creationId xmlns:p14="http://schemas.microsoft.com/office/powerpoint/2010/main" val="57687310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351" y="211014"/>
            <a:ext cx="2594225" cy="1080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5354" y="301014"/>
            <a:ext cx="3232338" cy="900000"/>
          </a:xfrm>
          <a:prstGeom prst="rect">
            <a:avLst/>
          </a:prstGeom>
        </p:spPr>
      </p:pic>
      <p:sp>
        <p:nvSpPr>
          <p:cNvPr id="7" name="TextBox 6"/>
          <p:cNvSpPr txBox="1"/>
          <p:nvPr/>
        </p:nvSpPr>
        <p:spPr>
          <a:xfrm>
            <a:off x="328247" y="1934308"/>
            <a:ext cx="1969476" cy="1854000"/>
          </a:xfrm>
          <a:prstGeom prst="rect">
            <a:avLst/>
          </a:prstGeom>
          <a:solidFill>
            <a:srgbClr val="EC4541"/>
          </a:solidFill>
          <a:effectLst>
            <a:outerShdw blurRad="50800" dist="38100" dir="2700000" algn="tl" rotWithShape="0">
              <a:prstClr val="black">
                <a:alpha val="40000"/>
              </a:prstClr>
            </a:outerShdw>
          </a:effectLst>
        </p:spPr>
        <p:txBody>
          <a:bodyPr vert="horz" wrap="square" lIns="108000" tIns="108000" rIns="108000" bIns="108000" rtlCol="0" anchor="t" anchorCtr="0">
            <a:spAutoFit/>
          </a:bodyPr>
          <a:lstStyle/>
          <a:p>
            <a:pPr algn="l">
              <a:spcAft>
                <a:spcPts val="600"/>
              </a:spcAft>
            </a:pPr>
            <a:r>
              <a:rPr lang="en-GB" sz="3600" b="1" dirty="0">
                <a:solidFill>
                  <a:schemeClr val="bg1"/>
                </a:solidFill>
                <a:latin typeface="Arial" panose="020B0604020202020204" pitchFamily="34" charset="0"/>
                <a:cs typeface="Arial" panose="020B0604020202020204" pitchFamily="34" charset="0"/>
              </a:rPr>
              <a:t>1</a:t>
            </a:r>
          </a:p>
          <a:p>
            <a:pPr algn="l">
              <a:spcAft>
                <a:spcPts val="600"/>
              </a:spcAft>
            </a:pPr>
            <a:r>
              <a:rPr lang="en-GB" sz="1600" b="1" dirty="0">
                <a:solidFill>
                  <a:schemeClr val="bg1"/>
                </a:solidFill>
                <a:latin typeface="Arial" panose="020B0604020202020204" pitchFamily="34" charset="0"/>
                <a:cs typeface="Arial" panose="020B0604020202020204" pitchFamily="34" charset="0"/>
              </a:rPr>
              <a:t>Preconceptions</a:t>
            </a:r>
          </a:p>
          <a:p>
            <a:pPr algn="l"/>
            <a:r>
              <a:rPr lang="en-GB" sz="1400" dirty="0">
                <a:solidFill>
                  <a:schemeClr val="bg1"/>
                </a:solidFill>
                <a:latin typeface="Arial" panose="020B0604020202020204" pitchFamily="34" charset="0"/>
                <a:cs typeface="Arial" panose="020B0604020202020204" pitchFamily="34" charset="0"/>
              </a:rPr>
              <a:t>Build on the ideas that pupils bring to lessons</a:t>
            </a:r>
          </a:p>
        </p:txBody>
      </p:sp>
      <p:sp>
        <p:nvSpPr>
          <p:cNvPr id="11" name="TextBox 10"/>
          <p:cNvSpPr txBox="1"/>
          <p:nvPr/>
        </p:nvSpPr>
        <p:spPr>
          <a:xfrm>
            <a:off x="2500924" y="1934307"/>
            <a:ext cx="1969476" cy="1854000"/>
          </a:xfrm>
          <a:prstGeom prst="rect">
            <a:avLst/>
          </a:prstGeom>
          <a:solidFill>
            <a:srgbClr val="F26338"/>
          </a:solidFill>
          <a:effectLst>
            <a:outerShdw blurRad="50800" dist="38100" dir="2700000" algn="tl" rotWithShape="0">
              <a:prstClr val="black">
                <a:alpha val="40000"/>
              </a:prstClr>
            </a:outerShdw>
          </a:effectLst>
        </p:spPr>
        <p:txBody>
          <a:bodyPr vert="horz" wrap="square" lIns="108000" tIns="108000" rIns="108000" bIns="108000" rtlCol="0" anchor="t" anchorCtr="0">
            <a:spAutoFit/>
          </a:bodyPr>
          <a:lstStyle/>
          <a:p>
            <a:pPr algn="l">
              <a:spcAft>
                <a:spcPts val="600"/>
              </a:spcAft>
            </a:pPr>
            <a:r>
              <a:rPr lang="en-GB" sz="3600" b="1" dirty="0">
                <a:solidFill>
                  <a:schemeClr val="bg1"/>
                </a:solidFill>
                <a:latin typeface="Arial" panose="020B0604020202020204" pitchFamily="34" charset="0"/>
                <a:cs typeface="Arial" panose="020B0604020202020204" pitchFamily="34" charset="0"/>
              </a:rPr>
              <a:t>2</a:t>
            </a:r>
          </a:p>
          <a:p>
            <a:pPr algn="l">
              <a:spcAft>
                <a:spcPts val="600"/>
              </a:spcAft>
            </a:pPr>
            <a:r>
              <a:rPr lang="en-GB" sz="1600" b="1" dirty="0">
                <a:solidFill>
                  <a:schemeClr val="bg1"/>
                </a:solidFill>
                <a:latin typeface="Arial" panose="020B0604020202020204" pitchFamily="34" charset="0"/>
                <a:cs typeface="Arial" panose="020B0604020202020204" pitchFamily="34" charset="0"/>
              </a:rPr>
              <a:t>Self-regulation</a:t>
            </a:r>
          </a:p>
          <a:p>
            <a:pPr algn="l"/>
            <a:r>
              <a:rPr lang="en-GB" sz="1400" dirty="0">
                <a:solidFill>
                  <a:schemeClr val="bg1"/>
                </a:solidFill>
                <a:latin typeface="Arial" panose="020B0604020202020204" pitchFamily="34" charset="0"/>
                <a:cs typeface="Arial" panose="020B0604020202020204" pitchFamily="34" charset="0"/>
              </a:rPr>
              <a:t>Help pupils direct their own learning</a:t>
            </a:r>
          </a:p>
          <a:p>
            <a:pPr algn="l"/>
            <a:endParaRPr lang="en-GB" sz="1400" b="1"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4673601" y="1934306"/>
            <a:ext cx="1969476" cy="1854000"/>
          </a:xfrm>
          <a:prstGeom prst="rect">
            <a:avLst/>
          </a:prstGeom>
          <a:solidFill>
            <a:srgbClr val="F8972C"/>
          </a:solidFill>
          <a:effectLst>
            <a:outerShdw blurRad="50800" dist="38100" dir="2700000" algn="tl" rotWithShape="0">
              <a:prstClr val="black">
                <a:alpha val="40000"/>
              </a:prstClr>
            </a:outerShdw>
          </a:effectLst>
        </p:spPr>
        <p:txBody>
          <a:bodyPr vert="horz" wrap="square" lIns="108000" tIns="108000" rIns="108000" bIns="108000" rtlCol="0" anchor="t" anchorCtr="0">
            <a:spAutoFit/>
          </a:bodyPr>
          <a:lstStyle/>
          <a:p>
            <a:pPr algn="l">
              <a:spcAft>
                <a:spcPts val="600"/>
              </a:spcAft>
            </a:pPr>
            <a:r>
              <a:rPr lang="en-GB" sz="3600" b="1" dirty="0">
                <a:solidFill>
                  <a:schemeClr val="bg1"/>
                </a:solidFill>
                <a:latin typeface="Arial" panose="020B0604020202020204" pitchFamily="34" charset="0"/>
                <a:cs typeface="Arial" panose="020B0604020202020204" pitchFamily="34" charset="0"/>
              </a:rPr>
              <a:t>3</a:t>
            </a:r>
          </a:p>
          <a:p>
            <a:pPr algn="l">
              <a:spcAft>
                <a:spcPts val="600"/>
              </a:spcAft>
            </a:pPr>
            <a:r>
              <a:rPr lang="en-GB" sz="1600" b="1" dirty="0">
                <a:solidFill>
                  <a:schemeClr val="bg1"/>
                </a:solidFill>
                <a:latin typeface="Arial" panose="020B0604020202020204" pitchFamily="34" charset="0"/>
                <a:cs typeface="Arial" panose="020B0604020202020204" pitchFamily="34" charset="0"/>
              </a:rPr>
              <a:t>Modelling</a:t>
            </a:r>
          </a:p>
          <a:p>
            <a:pPr algn="l"/>
            <a:r>
              <a:rPr lang="en-GB" sz="1400" dirty="0">
                <a:solidFill>
                  <a:schemeClr val="bg1"/>
                </a:solidFill>
                <a:latin typeface="Arial" panose="020B0604020202020204" pitchFamily="34" charset="0"/>
                <a:cs typeface="Arial" panose="020B0604020202020204" pitchFamily="34" charset="0"/>
              </a:rPr>
              <a:t>Use models to support understanding</a:t>
            </a:r>
          </a:p>
        </p:txBody>
      </p:sp>
      <p:sp>
        <p:nvSpPr>
          <p:cNvPr id="13" name="TextBox 12"/>
          <p:cNvSpPr txBox="1"/>
          <p:nvPr/>
        </p:nvSpPr>
        <p:spPr>
          <a:xfrm>
            <a:off x="6846277" y="1934305"/>
            <a:ext cx="1969476" cy="1854000"/>
          </a:xfrm>
          <a:prstGeom prst="rect">
            <a:avLst/>
          </a:prstGeom>
          <a:solidFill>
            <a:srgbClr val="8BC249"/>
          </a:solidFill>
          <a:effectLst>
            <a:outerShdw blurRad="50800" dist="38100" dir="2700000" algn="tl" rotWithShape="0">
              <a:prstClr val="black">
                <a:alpha val="40000"/>
              </a:prstClr>
            </a:outerShdw>
          </a:effectLst>
        </p:spPr>
        <p:txBody>
          <a:bodyPr vert="horz" wrap="square" lIns="108000" tIns="108000" rIns="108000" bIns="108000" rtlCol="0" anchor="t" anchorCtr="0">
            <a:spAutoFit/>
          </a:bodyPr>
          <a:lstStyle/>
          <a:p>
            <a:pPr algn="l">
              <a:spcAft>
                <a:spcPts val="600"/>
              </a:spcAft>
            </a:pPr>
            <a:r>
              <a:rPr lang="en-GB" sz="3600" b="1" dirty="0">
                <a:solidFill>
                  <a:schemeClr val="bg1"/>
                </a:solidFill>
                <a:latin typeface="Arial" panose="020B0604020202020204" pitchFamily="34" charset="0"/>
                <a:cs typeface="Arial" panose="020B0604020202020204" pitchFamily="34" charset="0"/>
              </a:rPr>
              <a:t>4</a:t>
            </a:r>
          </a:p>
          <a:p>
            <a:pPr algn="l">
              <a:spcAft>
                <a:spcPts val="600"/>
              </a:spcAft>
            </a:pPr>
            <a:r>
              <a:rPr lang="en-GB" sz="1600" b="1" dirty="0">
                <a:solidFill>
                  <a:schemeClr val="bg1"/>
                </a:solidFill>
                <a:latin typeface="Arial" panose="020B0604020202020204" pitchFamily="34" charset="0"/>
                <a:cs typeface="Arial" panose="020B0604020202020204" pitchFamily="34" charset="0"/>
              </a:rPr>
              <a:t>Memory</a:t>
            </a:r>
          </a:p>
          <a:p>
            <a:pPr algn="l"/>
            <a:r>
              <a:rPr lang="en-GB" sz="1400" dirty="0">
                <a:solidFill>
                  <a:schemeClr val="bg1"/>
                </a:solidFill>
                <a:latin typeface="Arial" panose="020B0604020202020204" pitchFamily="34" charset="0"/>
                <a:cs typeface="Arial" panose="020B0604020202020204" pitchFamily="34" charset="0"/>
              </a:rPr>
              <a:t>Support pupils to retain and retrieve knowledge</a:t>
            </a:r>
          </a:p>
        </p:txBody>
      </p:sp>
      <p:sp>
        <p:nvSpPr>
          <p:cNvPr id="15" name="TextBox 14"/>
          <p:cNvSpPr txBox="1"/>
          <p:nvPr/>
        </p:nvSpPr>
        <p:spPr>
          <a:xfrm>
            <a:off x="1414585" y="4009292"/>
            <a:ext cx="1969476" cy="1854000"/>
          </a:xfrm>
          <a:prstGeom prst="rect">
            <a:avLst/>
          </a:prstGeom>
          <a:solidFill>
            <a:srgbClr val="38A4DD"/>
          </a:solidFill>
          <a:effectLst>
            <a:outerShdw blurRad="50800" dist="38100" dir="2700000" algn="tl" rotWithShape="0">
              <a:prstClr val="black">
                <a:alpha val="40000"/>
              </a:prstClr>
            </a:outerShdw>
          </a:effectLst>
        </p:spPr>
        <p:txBody>
          <a:bodyPr vert="horz" wrap="square" lIns="108000" tIns="108000" rIns="108000" bIns="108000" rtlCol="0" anchor="t" anchorCtr="0">
            <a:spAutoFit/>
          </a:bodyPr>
          <a:lstStyle/>
          <a:p>
            <a:pPr algn="l">
              <a:spcAft>
                <a:spcPts val="600"/>
              </a:spcAft>
            </a:pPr>
            <a:r>
              <a:rPr lang="en-GB" sz="3600" b="1" dirty="0">
                <a:solidFill>
                  <a:schemeClr val="bg1"/>
                </a:solidFill>
                <a:latin typeface="Arial" panose="020B0604020202020204" pitchFamily="34" charset="0"/>
                <a:cs typeface="Arial" panose="020B0604020202020204" pitchFamily="34" charset="0"/>
              </a:rPr>
              <a:t>5</a:t>
            </a:r>
          </a:p>
          <a:p>
            <a:pPr algn="l">
              <a:spcAft>
                <a:spcPts val="600"/>
              </a:spcAft>
            </a:pPr>
            <a:r>
              <a:rPr lang="en-GB" sz="1600" b="1" dirty="0">
                <a:solidFill>
                  <a:schemeClr val="bg1"/>
                </a:solidFill>
                <a:latin typeface="Arial" panose="020B0604020202020204" pitchFamily="34" charset="0"/>
                <a:cs typeface="Arial" panose="020B0604020202020204" pitchFamily="34" charset="0"/>
              </a:rPr>
              <a:t>Practical work</a:t>
            </a:r>
          </a:p>
          <a:p>
            <a:pPr algn="l"/>
            <a:r>
              <a:rPr lang="en-GB" sz="1400" dirty="0">
                <a:solidFill>
                  <a:schemeClr val="bg1"/>
                </a:solidFill>
                <a:latin typeface="Arial" panose="020B0604020202020204" pitchFamily="34" charset="0"/>
                <a:cs typeface="Arial" panose="020B0604020202020204" pitchFamily="34" charset="0"/>
              </a:rPr>
              <a:t>Use practical work purposefully as part of a learning sequence</a:t>
            </a:r>
          </a:p>
        </p:txBody>
      </p:sp>
      <p:sp>
        <p:nvSpPr>
          <p:cNvPr id="16" name="TextBox 15"/>
          <p:cNvSpPr txBox="1"/>
          <p:nvPr/>
        </p:nvSpPr>
        <p:spPr>
          <a:xfrm>
            <a:off x="3587262" y="4009290"/>
            <a:ext cx="1969476" cy="1854000"/>
          </a:xfrm>
          <a:prstGeom prst="rect">
            <a:avLst/>
          </a:prstGeom>
          <a:solidFill>
            <a:srgbClr val="4555A5"/>
          </a:solidFill>
          <a:effectLst>
            <a:outerShdw blurRad="50800" dist="38100" dir="2700000" algn="tl" rotWithShape="0">
              <a:prstClr val="black">
                <a:alpha val="40000"/>
              </a:prstClr>
            </a:outerShdw>
          </a:effectLst>
        </p:spPr>
        <p:txBody>
          <a:bodyPr vert="horz" wrap="square" lIns="108000" tIns="108000" rIns="108000" bIns="108000" rtlCol="0" anchor="t" anchorCtr="0">
            <a:spAutoFit/>
          </a:bodyPr>
          <a:lstStyle/>
          <a:p>
            <a:pPr algn="l">
              <a:spcAft>
                <a:spcPts val="600"/>
              </a:spcAft>
            </a:pPr>
            <a:r>
              <a:rPr lang="en-GB" sz="3600" b="1" dirty="0">
                <a:solidFill>
                  <a:schemeClr val="bg1"/>
                </a:solidFill>
                <a:latin typeface="Arial" panose="020B0604020202020204" pitchFamily="34" charset="0"/>
                <a:cs typeface="Arial" panose="020B0604020202020204" pitchFamily="34" charset="0"/>
              </a:rPr>
              <a:t>6</a:t>
            </a:r>
          </a:p>
          <a:p>
            <a:pPr algn="l">
              <a:spcAft>
                <a:spcPts val="600"/>
              </a:spcAft>
            </a:pPr>
            <a:r>
              <a:rPr lang="en-GB" sz="1600" b="1" dirty="0">
                <a:solidFill>
                  <a:schemeClr val="bg1"/>
                </a:solidFill>
                <a:latin typeface="Arial" panose="020B0604020202020204" pitchFamily="34" charset="0"/>
                <a:cs typeface="Arial" panose="020B0604020202020204" pitchFamily="34" charset="0"/>
              </a:rPr>
              <a:t>Language of science</a:t>
            </a:r>
          </a:p>
          <a:p>
            <a:pPr algn="l"/>
            <a:r>
              <a:rPr lang="en-GB" sz="1400" dirty="0">
                <a:solidFill>
                  <a:schemeClr val="bg1"/>
                </a:solidFill>
                <a:latin typeface="Arial" panose="020B0604020202020204" pitchFamily="34" charset="0"/>
                <a:cs typeface="Arial" panose="020B0604020202020204" pitchFamily="34" charset="0"/>
              </a:rPr>
              <a:t>Develop scientific vocabulary</a:t>
            </a:r>
          </a:p>
        </p:txBody>
      </p:sp>
      <p:sp>
        <p:nvSpPr>
          <p:cNvPr id="17" name="TextBox 16"/>
          <p:cNvSpPr txBox="1"/>
          <p:nvPr/>
        </p:nvSpPr>
        <p:spPr>
          <a:xfrm>
            <a:off x="5759939" y="4009290"/>
            <a:ext cx="1969476" cy="1854000"/>
          </a:xfrm>
          <a:prstGeom prst="rect">
            <a:avLst/>
          </a:prstGeom>
          <a:solidFill>
            <a:srgbClr val="7E479C"/>
          </a:solidFill>
          <a:effectLst>
            <a:outerShdw blurRad="50800" dist="38100" dir="2700000" algn="tl" rotWithShape="0">
              <a:prstClr val="black">
                <a:alpha val="40000"/>
              </a:prstClr>
            </a:outerShdw>
          </a:effectLst>
        </p:spPr>
        <p:txBody>
          <a:bodyPr vert="horz" wrap="square" lIns="108000" tIns="108000" rIns="108000" bIns="108000" rtlCol="0" anchor="t" anchorCtr="0">
            <a:spAutoFit/>
          </a:bodyPr>
          <a:lstStyle/>
          <a:p>
            <a:pPr algn="l">
              <a:spcAft>
                <a:spcPts val="600"/>
              </a:spcAft>
            </a:pPr>
            <a:r>
              <a:rPr lang="en-GB" sz="3600" b="1" dirty="0">
                <a:solidFill>
                  <a:schemeClr val="bg1"/>
                </a:solidFill>
                <a:latin typeface="Arial" panose="020B0604020202020204" pitchFamily="34" charset="0"/>
                <a:cs typeface="Arial" panose="020B0604020202020204" pitchFamily="34" charset="0"/>
              </a:rPr>
              <a:t>7</a:t>
            </a:r>
          </a:p>
          <a:p>
            <a:pPr algn="l">
              <a:spcAft>
                <a:spcPts val="600"/>
              </a:spcAft>
            </a:pPr>
            <a:r>
              <a:rPr lang="en-GB" sz="1600" b="1" dirty="0">
                <a:solidFill>
                  <a:schemeClr val="bg1"/>
                </a:solidFill>
                <a:latin typeface="Arial" panose="020B0604020202020204" pitchFamily="34" charset="0"/>
                <a:cs typeface="Arial" panose="020B0604020202020204" pitchFamily="34" charset="0"/>
              </a:rPr>
              <a:t>Feedback</a:t>
            </a:r>
          </a:p>
          <a:p>
            <a:pPr algn="l"/>
            <a:r>
              <a:rPr lang="en-GB" sz="1400" dirty="0">
                <a:solidFill>
                  <a:schemeClr val="bg1"/>
                </a:solidFill>
                <a:latin typeface="Arial" panose="020B0604020202020204" pitchFamily="34" charset="0"/>
                <a:cs typeface="Arial" panose="020B0604020202020204" pitchFamily="34" charset="0"/>
              </a:rPr>
              <a:t>Use structured feedback to move on pupils’ thinking</a:t>
            </a:r>
          </a:p>
        </p:txBody>
      </p:sp>
    </p:spTree>
    <p:extLst>
      <p:ext uri="{BB962C8B-B14F-4D97-AF65-F5344CB8AC3E}">
        <p14:creationId xmlns:p14="http://schemas.microsoft.com/office/powerpoint/2010/main" val="325421342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5"/>
          <p:cNvSpPr>
            <a:spLocks noChangeArrowheads="1"/>
          </p:cNvSpPr>
          <p:nvPr/>
        </p:nvSpPr>
        <p:spPr bwMode="auto">
          <a:xfrm>
            <a:off x="2099866" y="218535"/>
            <a:ext cx="6764452" cy="661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6684" tIns="0" rIns="56684" bIns="28342" numCol="1" anchor="ctr" anchorCtr="0" compatLnSpc="1">
            <a:prstTxWarp prst="textNoShape">
              <a:avLst/>
            </a:prstTxWarp>
            <a:spAutoFit/>
          </a:bodyPr>
          <a:lstStyle/>
          <a:p>
            <a:pPr defTabSz="566837" eaLnBrk="0" fontAlgn="base" hangingPunct="0">
              <a:spcBef>
                <a:spcPct val="0"/>
              </a:spcBef>
              <a:spcAft>
                <a:spcPct val="0"/>
              </a:spcAft>
            </a:pPr>
            <a:r>
              <a:rPr lang="en-GB" altLang="en-US" sz="2000" b="1" dirty="0">
                <a:solidFill>
                  <a:srgbClr val="494A4A"/>
                </a:solidFill>
                <a:cs typeface="Arial" panose="020B0604020202020204" pitchFamily="34" charset="0"/>
              </a:rPr>
              <a:t>How can BEST help you work towards the recommendations of the </a:t>
            </a:r>
            <a:r>
              <a:rPr lang="en-GB" altLang="en-US" sz="2000" b="1" dirty="0">
                <a:solidFill>
                  <a:srgbClr val="FA5409"/>
                </a:solidFill>
                <a:cs typeface="Arial" panose="020B0604020202020204" pitchFamily="34" charset="0"/>
              </a:rPr>
              <a:t>EEF</a:t>
            </a:r>
            <a:r>
              <a:rPr lang="en-GB" altLang="en-US" sz="2000" b="1" dirty="0">
                <a:cs typeface="Arial" panose="020B0604020202020204" pitchFamily="34" charset="0"/>
              </a:rPr>
              <a:t> </a:t>
            </a:r>
            <a:r>
              <a:rPr lang="en-GB" altLang="en-US" sz="2000" b="1" i="1" dirty="0">
                <a:solidFill>
                  <a:schemeClr val="tx1">
                    <a:lumMod val="50000"/>
                    <a:lumOff val="50000"/>
                  </a:schemeClr>
                </a:solidFill>
                <a:cs typeface="Arial" panose="020B0604020202020204" pitchFamily="34" charset="0"/>
              </a:rPr>
              <a:t>Improving Secondary Science</a:t>
            </a:r>
            <a:r>
              <a:rPr lang="en-GB" altLang="en-US" sz="2000" b="1" dirty="0">
                <a:cs typeface="Arial" panose="020B0604020202020204" pitchFamily="34" charset="0"/>
              </a:rPr>
              <a:t> </a:t>
            </a:r>
            <a:r>
              <a:rPr lang="en-GB" altLang="en-US" sz="2000" b="1" dirty="0">
                <a:solidFill>
                  <a:srgbClr val="494A4A"/>
                </a:solidFill>
                <a:cs typeface="Arial" panose="020B0604020202020204" pitchFamily="34" charset="0"/>
              </a:rPr>
              <a:t>report (2018)? </a:t>
            </a:r>
            <a:endParaRPr lang="en-GB" altLang="en-US" sz="2000" baseline="30000" dirty="0">
              <a:solidFill>
                <a:srgbClr val="494A4A"/>
              </a:solidFill>
              <a:ea typeface="Calibri" panose="020F0502020204030204" pitchFamily="34" charset="0"/>
              <a:cs typeface="Times New Roman" panose="02020603050405020304" pitchFamily="18" charset="0"/>
              <a:sym typeface="Symbol" panose="05050102010706020507" pitchFamily="18" charset="2"/>
            </a:endParaRPr>
          </a:p>
        </p:txBody>
      </p:sp>
      <p:sp>
        <p:nvSpPr>
          <p:cNvPr id="2" name="Rectangle 2"/>
          <p:cNvSpPr>
            <a:spLocks noChangeAspect="1" noChangeArrowheads="1"/>
          </p:cNvSpPr>
          <p:nvPr/>
        </p:nvSpPr>
        <p:spPr bwMode="auto">
          <a:xfrm>
            <a:off x="316416" y="1055410"/>
            <a:ext cx="1103330" cy="4849176"/>
          </a:xfrm>
          <a:prstGeom prst="rect">
            <a:avLst/>
          </a:prstGeom>
          <a:solidFill>
            <a:srgbClr val="D91111"/>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56684" tIns="28342" rIns="56684" bIns="28342" numCol="1" anchor="t" anchorCtr="0" compatLnSpc="1">
            <a:prstTxWarp prst="textNoShape">
              <a:avLst/>
            </a:prstTxWarp>
          </a:bodyPr>
          <a:lstStyle/>
          <a:p>
            <a:pPr defTabSz="566837" eaLnBrk="0" fontAlgn="base" hangingPunct="0">
              <a:spcBef>
                <a:spcPct val="0"/>
              </a:spcBef>
              <a:spcAft>
                <a:spcPct val="0"/>
              </a:spcAft>
            </a:pPr>
            <a:r>
              <a:rPr lang="en-GB" altLang="en-US" sz="2500" b="1" dirty="0">
                <a:solidFill>
                  <a:srgbClr val="FFFFFF"/>
                </a:solidFill>
                <a:latin typeface="Arial" panose="020B0604020202020204" pitchFamily="34" charset="0"/>
                <a:ea typeface="Calibri" panose="020F0502020204030204" pitchFamily="34" charset="0"/>
                <a:cs typeface="Arial" panose="020B0604020202020204" pitchFamily="34" charset="0"/>
              </a:rPr>
              <a:t>1</a:t>
            </a:r>
            <a:endParaRPr lang="en-GB" altLang="en-US" sz="2500" dirty="0"/>
          </a:p>
          <a:p>
            <a:pPr defTabSz="566837" eaLnBrk="0" fontAlgn="base" hangingPunct="0">
              <a:spcBef>
                <a:spcPct val="0"/>
              </a:spcBef>
              <a:spcAft>
                <a:spcPts val="372"/>
              </a:spcAft>
            </a:pPr>
            <a:r>
              <a:rPr lang="en-GB" altLang="en-US" sz="900" b="1" dirty="0">
                <a:solidFill>
                  <a:srgbClr val="FFFFFF"/>
                </a:solidFill>
                <a:latin typeface="Arial" panose="020B0604020202020204" pitchFamily="34" charset="0"/>
                <a:ea typeface="Calibri" panose="020F0502020204030204" pitchFamily="34" charset="0"/>
                <a:cs typeface="Arial" panose="020B0604020202020204" pitchFamily="34" charset="0"/>
              </a:rPr>
              <a:t>Preconceptions: </a:t>
            </a:r>
          </a:p>
          <a:p>
            <a:pPr defTabSz="566837" eaLnBrk="0" fontAlgn="base" hangingPunct="0">
              <a:spcBef>
                <a:spcPct val="0"/>
              </a:spcBef>
              <a:spcAft>
                <a:spcPts val="372"/>
              </a:spcAft>
            </a:pPr>
            <a:r>
              <a:rPr lang="en-GB" altLang="en-US" sz="900" b="1" dirty="0">
                <a:solidFill>
                  <a:srgbClr val="FFFFFF"/>
                </a:solidFill>
                <a:latin typeface="Arial" panose="020B0604020202020204" pitchFamily="34" charset="0"/>
                <a:ea typeface="Calibri" panose="020F0502020204030204" pitchFamily="34" charset="0"/>
                <a:cs typeface="Arial" panose="020B0604020202020204" pitchFamily="34" charset="0"/>
              </a:rPr>
              <a:t>Build on the ideas that pupils bring to lessons</a:t>
            </a:r>
            <a:endParaRPr lang="en-GB" altLang="en-US" sz="900" dirty="0">
              <a:latin typeface="Arial" panose="020B0604020202020204" pitchFamily="34" charset="0"/>
            </a:endParaRPr>
          </a:p>
        </p:txBody>
      </p:sp>
      <p:sp>
        <p:nvSpPr>
          <p:cNvPr id="3" name="Rectangle 3"/>
          <p:cNvSpPr>
            <a:spLocks noChangeAspect="1" noChangeArrowheads="1"/>
          </p:cNvSpPr>
          <p:nvPr/>
        </p:nvSpPr>
        <p:spPr bwMode="auto">
          <a:xfrm>
            <a:off x="1542060" y="1055410"/>
            <a:ext cx="1103330" cy="4849176"/>
          </a:xfrm>
          <a:prstGeom prst="rect">
            <a:avLst/>
          </a:prstGeom>
          <a:solidFill>
            <a:srgbClr val="ED50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56684" tIns="28342" rIns="56684" bIns="28342" numCol="1" anchor="t" anchorCtr="0" compatLnSpc="1">
            <a:prstTxWarp prst="textNoShape">
              <a:avLst/>
            </a:prstTxWarp>
          </a:bodyPr>
          <a:lstStyle/>
          <a:p>
            <a:pPr defTabSz="566837" eaLnBrk="0" fontAlgn="base" hangingPunct="0">
              <a:spcBef>
                <a:spcPct val="0"/>
              </a:spcBef>
              <a:spcAft>
                <a:spcPct val="0"/>
              </a:spcAft>
            </a:pPr>
            <a:r>
              <a:rPr lang="en-GB" altLang="en-US" sz="2500" b="1" dirty="0">
                <a:solidFill>
                  <a:schemeClr val="bg1"/>
                </a:solidFill>
                <a:latin typeface="Arial" panose="020B0604020202020204" pitchFamily="34" charset="0"/>
                <a:ea typeface="Calibri" panose="020F0502020204030204" pitchFamily="34" charset="0"/>
                <a:cs typeface="Arial" panose="020B0604020202020204" pitchFamily="34" charset="0"/>
              </a:rPr>
              <a:t>2</a:t>
            </a:r>
            <a:endParaRPr lang="en-GB" altLang="en-US" sz="2500" dirty="0">
              <a:solidFill>
                <a:schemeClr val="bg1"/>
              </a:solidFill>
            </a:endParaRPr>
          </a:p>
          <a:p>
            <a:pPr defTabSz="566837" eaLnBrk="0" fontAlgn="base" hangingPunct="0">
              <a:spcBef>
                <a:spcPct val="0"/>
              </a:spcBef>
              <a:spcAft>
                <a:spcPts val="372"/>
              </a:spcAft>
            </a:pPr>
            <a:r>
              <a:rPr lang="en-GB" altLang="en-US" sz="900" b="1" dirty="0">
                <a:solidFill>
                  <a:schemeClr val="bg1"/>
                </a:solidFill>
                <a:latin typeface="Arial" panose="020B0604020202020204" pitchFamily="34" charset="0"/>
                <a:ea typeface="Calibri" panose="020F0502020204030204" pitchFamily="34" charset="0"/>
                <a:cs typeface="Arial" panose="020B0604020202020204" pitchFamily="34" charset="0"/>
              </a:rPr>
              <a:t>Self-regulation: </a:t>
            </a:r>
          </a:p>
          <a:p>
            <a:pPr defTabSz="566837" eaLnBrk="0" fontAlgn="base" hangingPunct="0">
              <a:spcBef>
                <a:spcPct val="0"/>
              </a:spcBef>
              <a:spcAft>
                <a:spcPct val="0"/>
              </a:spcAft>
            </a:pPr>
            <a:r>
              <a:rPr lang="en-GB" altLang="en-US" sz="900" b="1" dirty="0">
                <a:solidFill>
                  <a:schemeClr val="bg1"/>
                </a:solidFill>
                <a:latin typeface="Arial" panose="020B0604020202020204" pitchFamily="34" charset="0"/>
                <a:ea typeface="Calibri" panose="020F0502020204030204" pitchFamily="34" charset="0"/>
                <a:cs typeface="Arial" panose="020B0604020202020204" pitchFamily="34" charset="0"/>
              </a:rPr>
              <a:t>Help pupils direct their own learning</a:t>
            </a:r>
            <a:endParaRPr lang="en-GB" altLang="en-US" sz="900" dirty="0">
              <a:solidFill>
                <a:schemeClr val="bg1"/>
              </a:solidFill>
              <a:latin typeface="Arial" panose="020B0604020202020204" pitchFamily="34" charset="0"/>
            </a:endParaRPr>
          </a:p>
        </p:txBody>
      </p:sp>
      <p:sp>
        <p:nvSpPr>
          <p:cNvPr id="4" name="Rectangle 4"/>
          <p:cNvSpPr>
            <a:spLocks noChangeAspect="1" noChangeArrowheads="1"/>
          </p:cNvSpPr>
          <p:nvPr/>
        </p:nvSpPr>
        <p:spPr bwMode="auto">
          <a:xfrm>
            <a:off x="2767704" y="1055410"/>
            <a:ext cx="1103330" cy="4849176"/>
          </a:xfrm>
          <a:prstGeom prst="rect">
            <a:avLst/>
          </a:prstGeom>
          <a:solidFill>
            <a:srgbClr val="ED7D31"/>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56684" tIns="28342" rIns="56684" bIns="28342" numCol="1" anchor="t" anchorCtr="0" compatLnSpc="1">
            <a:prstTxWarp prst="textNoShape">
              <a:avLst/>
            </a:prstTxWarp>
          </a:bodyPr>
          <a:lstStyle/>
          <a:p>
            <a:pPr defTabSz="566837" eaLnBrk="0" fontAlgn="base" hangingPunct="0">
              <a:spcBef>
                <a:spcPct val="0"/>
              </a:spcBef>
              <a:spcAft>
                <a:spcPct val="0"/>
              </a:spcAft>
            </a:pPr>
            <a:r>
              <a:rPr lang="en-US" altLang="en-US" sz="2500" b="1" dirty="0">
                <a:solidFill>
                  <a:schemeClr val="bg1"/>
                </a:solidFill>
                <a:latin typeface="Arial" panose="020B0604020202020204" pitchFamily="34" charset="0"/>
                <a:ea typeface="Calibri" panose="020F0502020204030204" pitchFamily="34" charset="0"/>
                <a:cs typeface="Arial" panose="020B0604020202020204" pitchFamily="34" charset="0"/>
              </a:rPr>
              <a:t>3</a:t>
            </a:r>
            <a:endParaRPr lang="en-US" altLang="en-US" sz="2500" dirty="0">
              <a:solidFill>
                <a:schemeClr val="bg1"/>
              </a:solidFill>
            </a:endParaRPr>
          </a:p>
          <a:p>
            <a:pPr defTabSz="566837" eaLnBrk="0" fontAlgn="base" hangingPunct="0">
              <a:spcBef>
                <a:spcPct val="0"/>
              </a:spcBef>
              <a:spcAft>
                <a:spcPts val="372"/>
              </a:spcAft>
            </a:pPr>
            <a:r>
              <a:rPr lang="en-US" altLang="en-US" sz="900" b="1" dirty="0">
                <a:solidFill>
                  <a:schemeClr val="bg1"/>
                </a:solidFill>
                <a:latin typeface="Arial" panose="020B0604020202020204" pitchFamily="34" charset="0"/>
                <a:ea typeface="Calibri" panose="020F0502020204030204" pitchFamily="34" charset="0"/>
                <a:cs typeface="Arial" panose="020B0604020202020204" pitchFamily="34" charset="0"/>
              </a:rPr>
              <a:t>Modelling:</a:t>
            </a:r>
          </a:p>
          <a:p>
            <a:pPr defTabSz="566837" eaLnBrk="0" fontAlgn="base" hangingPunct="0">
              <a:spcBef>
                <a:spcPct val="0"/>
              </a:spcBef>
              <a:spcAft>
                <a:spcPct val="0"/>
              </a:spcAft>
            </a:pPr>
            <a:r>
              <a:rPr lang="en-US" altLang="en-US" sz="900" b="1" dirty="0">
                <a:solidFill>
                  <a:schemeClr val="bg1"/>
                </a:solidFill>
                <a:latin typeface="Arial" panose="020B0604020202020204" pitchFamily="34" charset="0"/>
                <a:ea typeface="Calibri" panose="020F0502020204030204" pitchFamily="34" charset="0"/>
                <a:cs typeface="Arial" panose="020B0604020202020204" pitchFamily="34" charset="0"/>
              </a:rPr>
              <a:t>Use models to support understanding</a:t>
            </a:r>
            <a:endParaRPr lang="en-US" altLang="en-US" sz="900" dirty="0">
              <a:solidFill>
                <a:schemeClr val="bg1"/>
              </a:solidFill>
              <a:latin typeface="Arial" panose="020B0604020202020204" pitchFamily="34" charset="0"/>
            </a:endParaRPr>
          </a:p>
        </p:txBody>
      </p:sp>
      <p:sp>
        <p:nvSpPr>
          <p:cNvPr id="5" name="Rectangle 5"/>
          <p:cNvSpPr>
            <a:spLocks noChangeAspect="1" noChangeArrowheads="1"/>
          </p:cNvSpPr>
          <p:nvPr/>
        </p:nvSpPr>
        <p:spPr bwMode="auto">
          <a:xfrm>
            <a:off x="3993348" y="1055410"/>
            <a:ext cx="1103330" cy="4849176"/>
          </a:xfrm>
          <a:prstGeom prst="rect">
            <a:avLst/>
          </a:prstGeom>
          <a:solidFill>
            <a:srgbClr val="92D05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56684" tIns="28342" rIns="56684" bIns="28342" numCol="1" anchor="t" anchorCtr="0" compatLnSpc="1">
            <a:prstTxWarp prst="textNoShape">
              <a:avLst/>
            </a:prstTxWarp>
          </a:bodyPr>
          <a:lstStyle/>
          <a:p>
            <a:pPr defTabSz="566837" eaLnBrk="0" fontAlgn="base" hangingPunct="0">
              <a:spcBef>
                <a:spcPct val="0"/>
              </a:spcBef>
              <a:spcAft>
                <a:spcPct val="0"/>
              </a:spcAft>
            </a:pPr>
            <a:r>
              <a:rPr lang="en-GB" altLang="en-US" sz="2500" b="1" dirty="0">
                <a:solidFill>
                  <a:schemeClr val="bg1"/>
                </a:solidFill>
                <a:latin typeface="Arial" panose="020B0604020202020204" pitchFamily="34" charset="0"/>
                <a:ea typeface="Calibri" panose="020F0502020204030204" pitchFamily="34" charset="0"/>
                <a:cs typeface="Arial" panose="020B0604020202020204" pitchFamily="34" charset="0"/>
              </a:rPr>
              <a:t>4</a:t>
            </a:r>
            <a:endParaRPr lang="en-GB" altLang="en-US" sz="2500" dirty="0">
              <a:solidFill>
                <a:schemeClr val="bg1"/>
              </a:solidFill>
            </a:endParaRPr>
          </a:p>
          <a:p>
            <a:pPr defTabSz="566837" eaLnBrk="0" fontAlgn="base" hangingPunct="0">
              <a:spcBef>
                <a:spcPct val="0"/>
              </a:spcBef>
              <a:spcAft>
                <a:spcPts val="372"/>
              </a:spcAft>
            </a:pPr>
            <a:r>
              <a:rPr lang="en-GB" altLang="en-US" sz="900" b="1" dirty="0">
                <a:solidFill>
                  <a:schemeClr val="bg1"/>
                </a:solidFill>
                <a:latin typeface="Arial" panose="020B0604020202020204" pitchFamily="34" charset="0"/>
                <a:ea typeface="Calibri" panose="020F0502020204030204" pitchFamily="34" charset="0"/>
                <a:cs typeface="Arial" panose="020B0604020202020204" pitchFamily="34" charset="0"/>
              </a:rPr>
              <a:t>Memory:</a:t>
            </a:r>
          </a:p>
          <a:p>
            <a:pPr defTabSz="566837" eaLnBrk="0" fontAlgn="base" hangingPunct="0">
              <a:spcBef>
                <a:spcPct val="0"/>
              </a:spcBef>
              <a:spcAft>
                <a:spcPct val="0"/>
              </a:spcAft>
            </a:pPr>
            <a:r>
              <a:rPr lang="en-GB" altLang="en-US" sz="900" b="1" dirty="0">
                <a:solidFill>
                  <a:schemeClr val="bg1"/>
                </a:solidFill>
                <a:latin typeface="Arial" panose="020B0604020202020204" pitchFamily="34" charset="0"/>
                <a:ea typeface="Calibri" panose="020F0502020204030204" pitchFamily="34" charset="0"/>
                <a:cs typeface="Arial" panose="020B0604020202020204" pitchFamily="34" charset="0"/>
              </a:rPr>
              <a:t>Support pupils to retain and retrieve knowledge</a:t>
            </a:r>
            <a:endParaRPr lang="en-GB" altLang="en-US" sz="900" dirty="0">
              <a:solidFill>
                <a:schemeClr val="bg1"/>
              </a:solidFill>
              <a:latin typeface="Arial" panose="020B0604020202020204" pitchFamily="34" charset="0"/>
            </a:endParaRPr>
          </a:p>
        </p:txBody>
      </p:sp>
      <p:sp>
        <p:nvSpPr>
          <p:cNvPr id="6" name="Rectangle 6"/>
          <p:cNvSpPr>
            <a:spLocks noChangeAspect="1" noChangeArrowheads="1"/>
          </p:cNvSpPr>
          <p:nvPr/>
        </p:nvSpPr>
        <p:spPr bwMode="auto">
          <a:xfrm>
            <a:off x="5218991" y="1055410"/>
            <a:ext cx="1103330" cy="4849176"/>
          </a:xfrm>
          <a:prstGeom prst="rect">
            <a:avLst/>
          </a:prstGeom>
          <a:solidFill>
            <a:srgbClr val="5B9BD5"/>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56684" tIns="28342" rIns="56684" bIns="28342" numCol="1" anchor="t" anchorCtr="0" compatLnSpc="1">
            <a:prstTxWarp prst="textNoShape">
              <a:avLst/>
            </a:prstTxWarp>
          </a:bodyPr>
          <a:lstStyle/>
          <a:p>
            <a:pPr defTabSz="566837" eaLnBrk="0" fontAlgn="base" hangingPunct="0">
              <a:spcBef>
                <a:spcPct val="0"/>
              </a:spcBef>
              <a:spcAft>
                <a:spcPct val="0"/>
              </a:spcAft>
            </a:pPr>
            <a:r>
              <a:rPr lang="en-US" altLang="en-US" sz="2500" b="1" dirty="0">
                <a:solidFill>
                  <a:schemeClr val="bg1"/>
                </a:solidFill>
                <a:latin typeface="Arial" panose="020B0604020202020204" pitchFamily="34" charset="0"/>
                <a:ea typeface="Calibri" panose="020F0502020204030204" pitchFamily="34" charset="0"/>
                <a:cs typeface="Arial" panose="020B0604020202020204" pitchFamily="34" charset="0"/>
              </a:rPr>
              <a:t>5</a:t>
            </a:r>
            <a:endParaRPr lang="en-US" altLang="en-US" sz="2500" dirty="0">
              <a:solidFill>
                <a:schemeClr val="bg1"/>
              </a:solidFill>
            </a:endParaRPr>
          </a:p>
          <a:p>
            <a:pPr defTabSz="566837" eaLnBrk="0" fontAlgn="base" hangingPunct="0">
              <a:spcBef>
                <a:spcPct val="0"/>
              </a:spcBef>
              <a:spcAft>
                <a:spcPts val="372"/>
              </a:spcAft>
            </a:pPr>
            <a:r>
              <a:rPr lang="en-US" altLang="en-US" sz="900" b="1" dirty="0">
                <a:solidFill>
                  <a:schemeClr val="bg1"/>
                </a:solidFill>
                <a:latin typeface="Arial" panose="020B0604020202020204" pitchFamily="34" charset="0"/>
                <a:ea typeface="Calibri" panose="020F0502020204030204" pitchFamily="34" charset="0"/>
                <a:cs typeface="Arial" panose="020B0604020202020204" pitchFamily="34" charset="0"/>
              </a:rPr>
              <a:t>Practical Work: </a:t>
            </a:r>
          </a:p>
          <a:p>
            <a:pPr defTabSz="566837" eaLnBrk="0" fontAlgn="base" hangingPunct="0">
              <a:spcBef>
                <a:spcPct val="0"/>
              </a:spcBef>
              <a:spcAft>
                <a:spcPct val="0"/>
              </a:spcAft>
            </a:pPr>
            <a:r>
              <a:rPr lang="en-US" altLang="en-US" sz="900" b="1" dirty="0">
                <a:solidFill>
                  <a:schemeClr val="bg1"/>
                </a:solidFill>
                <a:latin typeface="Arial" panose="020B0604020202020204" pitchFamily="34" charset="0"/>
                <a:ea typeface="Calibri" panose="020F0502020204030204" pitchFamily="34" charset="0"/>
                <a:cs typeface="Arial" panose="020B0604020202020204" pitchFamily="34" charset="0"/>
              </a:rPr>
              <a:t>Use practical work purposefully and as part of a learning sequence</a:t>
            </a:r>
            <a:endParaRPr lang="en-US" altLang="en-US" sz="900" dirty="0">
              <a:solidFill>
                <a:schemeClr val="bg1"/>
              </a:solidFill>
              <a:latin typeface="Arial" panose="020B0604020202020204" pitchFamily="34" charset="0"/>
            </a:endParaRPr>
          </a:p>
        </p:txBody>
      </p:sp>
      <p:sp>
        <p:nvSpPr>
          <p:cNvPr id="7" name="Rectangle 7"/>
          <p:cNvSpPr>
            <a:spLocks noChangeAspect="1" noChangeArrowheads="1"/>
          </p:cNvSpPr>
          <p:nvPr/>
        </p:nvSpPr>
        <p:spPr bwMode="auto">
          <a:xfrm>
            <a:off x="6444635" y="1055410"/>
            <a:ext cx="1103330" cy="4849176"/>
          </a:xfrm>
          <a:prstGeom prst="rect">
            <a:avLst/>
          </a:prstGeom>
          <a:solidFill>
            <a:srgbClr val="5324A2"/>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56684" tIns="28342" rIns="56684" bIns="28342" numCol="1" anchor="t" anchorCtr="0" compatLnSpc="1">
            <a:prstTxWarp prst="textNoShape">
              <a:avLst/>
            </a:prstTxWarp>
          </a:bodyPr>
          <a:lstStyle/>
          <a:p>
            <a:pPr defTabSz="566837" eaLnBrk="0" fontAlgn="base" hangingPunct="0">
              <a:spcBef>
                <a:spcPct val="0"/>
              </a:spcBef>
              <a:spcAft>
                <a:spcPct val="0"/>
              </a:spcAft>
            </a:pPr>
            <a:r>
              <a:rPr lang="en-GB" altLang="en-US" sz="2500" b="1" dirty="0">
                <a:solidFill>
                  <a:schemeClr val="bg1"/>
                </a:solidFill>
                <a:latin typeface="Arial" panose="020B0604020202020204" pitchFamily="34" charset="0"/>
                <a:ea typeface="Calibri" panose="020F0502020204030204" pitchFamily="34" charset="0"/>
                <a:cs typeface="Arial" panose="020B0604020202020204" pitchFamily="34" charset="0"/>
              </a:rPr>
              <a:t>6</a:t>
            </a:r>
            <a:endParaRPr lang="en-GB" altLang="en-US" sz="2500" dirty="0">
              <a:solidFill>
                <a:schemeClr val="bg1"/>
              </a:solidFill>
            </a:endParaRPr>
          </a:p>
          <a:p>
            <a:pPr defTabSz="566837" eaLnBrk="0" fontAlgn="base" hangingPunct="0">
              <a:spcBef>
                <a:spcPct val="0"/>
              </a:spcBef>
              <a:spcAft>
                <a:spcPts val="372"/>
              </a:spcAft>
            </a:pPr>
            <a:r>
              <a:rPr lang="en-GB" altLang="en-US" sz="900" b="1" dirty="0">
                <a:solidFill>
                  <a:schemeClr val="bg1"/>
                </a:solidFill>
                <a:latin typeface="Arial" panose="020B0604020202020204" pitchFamily="34" charset="0"/>
                <a:ea typeface="Calibri" panose="020F0502020204030204" pitchFamily="34" charset="0"/>
                <a:cs typeface="Arial" panose="020B0604020202020204" pitchFamily="34" charset="0"/>
              </a:rPr>
              <a:t>Language of Science:</a:t>
            </a:r>
          </a:p>
          <a:p>
            <a:pPr defTabSz="566837" eaLnBrk="0" fontAlgn="base" hangingPunct="0">
              <a:spcBef>
                <a:spcPct val="0"/>
              </a:spcBef>
              <a:spcAft>
                <a:spcPct val="0"/>
              </a:spcAft>
            </a:pPr>
            <a:r>
              <a:rPr lang="en-GB" altLang="en-US" sz="900" b="1" dirty="0">
                <a:solidFill>
                  <a:schemeClr val="bg1"/>
                </a:solidFill>
                <a:latin typeface="Arial" panose="020B0604020202020204" pitchFamily="34" charset="0"/>
                <a:ea typeface="Calibri" panose="020F0502020204030204" pitchFamily="34" charset="0"/>
                <a:cs typeface="Arial" panose="020B0604020202020204" pitchFamily="34" charset="0"/>
              </a:rPr>
              <a:t>Develop scientific vocabulary and support pupils to read and write about science</a:t>
            </a:r>
            <a:endParaRPr lang="en-GB" altLang="en-US" sz="900" dirty="0">
              <a:solidFill>
                <a:schemeClr val="bg1"/>
              </a:solidFill>
              <a:latin typeface="Arial" panose="020B0604020202020204" pitchFamily="34" charset="0"/>
            </a:endParaRPr>
          </a:p>
        </p:txBody>
      </p:sp>
      <p:sp>
        <p:nvSpPr>
          <p:cNvPr id="8" name="Rectangle 8"/>
          <p:cNvSpPr>
            <a:spLocks noChangeAspect="1" noChangeArrowheads="1"/>
          </p:cNvSpPr>
          <p:nvPr/>
        </p:nvSpPr>
        <p:spPr bwMode="auto">
          <a:xfrm>
            <a:off x="7670280" y="1055410"/>
            <a:ext cx="1103330" cy="4849176"/>
          </a:xfrm>
          <a:prstGeom prst="rect">
            <a:avLst/>
          </a:prstGeom>
          <a:solidFill>
            <a:srgbClr val="652B91"/>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56684" tIns="28342" rIns="56684" bIns="28342" numCol="1" anchor="t" anchorCtr="0" compatLnSpc="1">
            <a:prstTxWarp prst="textNoShape">
              <a:avLst/>
            </a:prstTxWarp>
          </a:bodyPr>
          <a:lstStyle/>
          <a:p>
            <a:pPr defTabSz="566837" eaLnBrk="0" fontAlgn="base" hangingPunct="0">
              <a:spcBef>
                <a:spcPct val="0"/>
              </a:spcBef>
              <a:spcAft>
                <a:spcPct val="0"/>
              </a:spcAft>
            </a:pPr>
            <a:r>
              <a:rPr lang="en-GB" altLang="en-US" sz="2500" b="1" dirty="0">
                <a:solidFill>
                  <a:schemeClr val="bg1"/>
                </a:solidFill>
                <a:latin typeface="Arial" panose="020B0604020202020204" pitchFamily="34" charset="0"/>
                <a:ea typeface="Calibri" panose="020F0502020204030204" pitchFamily="34" charset="0"/>
                <a:cs typeface="Arial" panose="020B0604020202020204" pitchFamily="34" charset="0"/>
              </a:rPr>
              <a:t>7</a:t>
            </a:r>
            <a:endParaRPr lang="en-GB" altLang="en-US" sz="2500" dirty="0">
              <a:solidFill>
                <a:schemeClr val="bg1"/>
              </a:solidFill>
            </a:endParaRPr>
          </a:p>
          <a:p>
            <a:pPr defTabSz="566837" eaLnBrk="0" fontAlgn="base" hangingPunct="0">
              <a:spcBef>
                <a:spcPct val="0"/>
              </a:spcBef>
              <a:spcAft>
                <a:spcPts val="372"/>
              </a:spcAft>
            </a:pPr>
            <a:r>
              <a:rPr lang="en-GB" altLang="en-US" sz="900" b="1" dirty="0">
                <a:solidFill>
                  <a:schemeClr val="bg1"/>
                </a:solidFill>
                <a:latin typeface="Arial" panose="020B0604020202020204" pitchFamily="34" charset="0"/>
                <a:ea typeface="Calibri" panose="020F0502020204030204" pitchFamily="34" charset="0"/>
                <a:cs typeface="Arial" panose="020B0604020202020204" pitchFamily="34" charset="0"/>
              </a:rPr>
              <a:t>Feedback:</a:t>
            </a:r>
          </a:p>
          <a:p>
            <a:pPr defTabSz="566837" eaLnBrk="0" fontAlgn="base" hangingPunct="0">
              <a:spcBef>
                <a:spcPct val="0"/>
              </a:spcBef>
              <a:spcAft>
                <a:spcPct val="0"/>
              </a:spcAft>
            </a:pPr>
            <a:r>
              <a:rPr lang="en-GB" altLang="en-US" sz="900" b="1" dirty="0">
                <a:solidFill>
                  <a:schemeClr val="bg1"/>
                </a:solidFill>
                <a:latin typeface="Arial" panose="020B0604020202020204" pitchFamily="34" charset="0"/>
                <a:ea typeface="Calibri" panose="020F0502020204030204" pitchFamily="34" charset="0"/>
                <a:cs typeface="Arial" panose="020B0604020202020204" pitchFamily="34" charset="0"/>
              </a:rPr>
              <a:t>Use structured feedback to move on pupils</a:t>
            </a:r>
            <a:r>
              <a:rPr lang="en-GB" altLang="en-US" sz="900" b="1" dirty="0">
                <a:solidFill>
                  <a:schemeClr val="bg1"/>
                </a:solidFill>
                <a:latin typeface="Calibri" panose="020F0502020204030204" pitchFamily="34" charset="0"/>
                <a:ea typeface="Calibri" panose="020F0502020204030204" pitchFamily="34" charset="0"/>
                <a:cs typeface="Arial" panose="020B0604020202020204" pitchFamily="34" charset="0"/>
              </a:rPr>
              <a:t>’</a:t>
            </a:r>
            <a:r>
              <a:rPr lang="en-GB" altLang="en-US" sz="900" b="1" dirty="0">
                <a:solidFill>
                  <a:schemeClr val="bg1"/>
                </a:solidFill>
                <a:latin typeface="Arial" panose="020B0604020202020204" pitchFamily="34" charset="0"/>
                <a:ea typeface="Calibri" panose="020F0502020204030204" pitchFamily="34" charset="0"/>
                <a:cs typeface="Arial" panose="020B0604020202020204" pitchFamily="34" charset="0"/>
              </a:rPr>
              <a:t> thinking</a:t>
            </a:r>
            <a:endParaRPr lang="en-GB" altLang="en-US" sz="900" dirty="0">
              <a:solidFill>
                <a:schemeClr val="bg1"/>
              </a:solidFill>
              <a:latin typeface="Arial" panose="020B0604020202020204" pitchFamily="34" charset="0"/>
            </a:endParaRPr>
          </a:p>
        </p:txBody>
      </p:sp>
      <p:sp>
        <p:nvSpPr>
          <p:cNvPr id="9" name="Text Box 2"/>
          <p:cNvSpPr txBox="1">
            <a:spLocks noChangeAspect="1" noChangeArrowheads="1"/>
          </p:cNvSpPr>
          <p:nvPr/>
        </p:nvSpPr>
        <p:spPr bwMode="auto">
          <a:xfrm>
            <a:off x="364836" y="2572837"/>
            <a:ext cx="1006490" cy="3275092"/>
          </a:xfrm>
          <a:prstGeom prst="rect">
            <a:avLst/>
          </a:prstGeom>
          <a:solidFill>
            <a:srgbClr val="FFFFFF"/>
          </a:solidFill>
          <a:ln w="9525">
            <a:noFill/>
            <a:miter lim="800000"/>
            <a:headEnd/>
            <a:tailEnd/>
          </a:ln>
        </p:spPr>
        <p:txBody>
          <a:bodyPr vert="horz" wrap="square" lIns="22316" tIns="28342" rIns="22316" bIns="28342" numCol="1" anchor="t" anchorCtr="0" compatLnSpc="1">
            <a:prstTxWarp prst="textNoShape">
              <a:avLst/>
            </a:prstTxWarp>
          </a:bodyPr>
          <a:lstStyle/>
          <a:p>
            <a:pPr algn="ctr" defTabSz="566837" eaLnBrk="0" fontAlgn="base" hangingPunct="0">
              <a:spcBef>
                <a:spcPct val="0"/>
              </a:spcBef>
              <a:spcAft>
                <a:spcPct val="0"/>
              </a:spcAft>
            </a:pPr>
            <a:endParaRPr lang="en-US" altLang="en-US" sz="800" b="1" dirty="0">
              <a:latin typeface="Calibri" panose="020F0502020204030204" pitchFamily="34" charset="0"/>
              <a:ea typeface="Calibri" panose="020F0502020204030204" pitchFamily="34" charset="0"/>
              <a:cs typeface="Calibri" panose="020F0502020204030204" pitchFamily="34" charset="0"/>
            </a:endParaRPr>
          </a:p>
          <a:p>
            <a:pPr algn="ctr" defTabSz="566837" eaLnBrk="0" fontAlgn="base" hangingPunct="0">
              <a:spcBef>
                <a:spcPct val="0"/>
              </a:spcBef>
              <a:spcAft>
                <a:spcPct val="0"/>
              </a:spcAft>
            </a:pPr>
            <a:endParaRPr lang="en-US" altLang="en-US" sz="800" b="1" dirty="0">
              <a:latin typeface="Calibri" panose="020F0502020204030204" pitchFamily="34" charset="0"/>
              <a:ea typeface="Calibri" panose="020F0502020204030204" pitchFamily="34" charset="0"/>
              <a:cs typeface="Calibri" panose="020F0502020204030204" pitchFamily="34" charset="0"/>
            </a:endParaRPr>
          </a:p>
          <a:p>
            <a:pPr algn="ctr" defTabSz="566837" eaLnBrk="0" fontAlgn="base" hangingPunct="0">
              <a:spcBef>
                <a:spcPct val="0"/>
              </a:spcBef>
              <a:spcAft>
                <a:spcPct val="0"/>
              </a:spcAft>
            </a:pPr>
            <a:endParaRPr lang="en-US" altLang="en-US" sz="800" b="1" dirty="0">
              <a:latin typeface="Calibri" panose="020F0502020204030204" pitchFamily="34" charset="0"/>
              <a:ea typeface="Calibri" panose="020F0502020204030204" pitchFamily="34" charset="0"/>
              <a:cs typeface="Calibri" panose="020F0502020204030204" pitchFamily="34" charset="0"/>
            </a:endParaRPr>
          </a:p>
          <a:p>
            <a:pPr algn="ctr" defTabSz="566837" eaLnBrk="0" fontAlgn="base" hangingPunct="0">
              <a:spcBef>
                <a:spcPct val="0"/>
              </a:spcBef>
              <a:spcAft>
                <a:spcPct val="0"/>
              </a:spcAft>
            </a:pPr>
            <a:endParaRPr lang="en-US" altLang="en-US" sz="800" b="1" dirty="0">
              <a:latin typeface="Calibri" panose="020F0502020204030204" pitchFamily="34" charset="0"/>
              <a:ea typeface="Calibri" panose="020F0502020204030204" pitchFamily="34" charset="0"/>
              <a:cs typeface="Calibri" panose="020F0502020204030204" pitchFamily="34" charset="0"/>
            </a:endParaRPr>
          </a:p>
          <a:p>
            <a:pPr algn="ctr" defTabSz="566837" eaLnBrk="0" fontAlgn="base" hangingPunct="0">
              <a:spcBef>
                <a:spcPct val="0"/>
              </a:spcBef>
              <a:spcAft>
                <a:spcPct val="0"/>
              </a:spcAft>
            </a:pPr>
            <a:endParaRPr lang="en-US" altLang="en-US" sz="1000" b="1" dirty="0">
              <a:latin typeface="Calibri" panose="020F0502020204030204" pitchFamily="34" charset="0"/>
              <a:ea typeface="Calibri" panose="020F0502020204030204" pitchFamily="34" charset="0"/>
              <a:cs typeface="Calibri" panose="020F0502020204030204" pitchFamily="34" charset="0"/>
            </a:endParaRPr>
          </a:p>
          <a:p>
            <a:pPr algn="ctr" defTabSz="566837" eaLnBrk="0" fontAlgn="base" hangingPunct="0">
              <a:spcBef>
                <a:spcPct val="0"/>
              </a:spcBef>
              <a:spcAft>
                <a:spcPts val="124"/>
              </a:spcAft>
            </a:pPr>
            <a:r>
              <a:rPr lang="en-US" altLang="en-US" sz="800" b="1" dirty="0">
                <a:solidFill>
                  <a:srgbClr val="006580"/>
                </a:solidFill>
                <a:latin typeface="Calibri" panose="020F0502020204030204" pitchFamily="34" charset="0"/>
                <a:ea typeface="Calibri" panose="020F0502020204030204" pitchFamily="34" charset="0"/>
                <a:cs typeface="Calibri" panose="020F0502020204030204" pitchFamily="34" charset="0"/>
              </a:rPr>
              <a:t>Research summaries</a:t>
            </a:r>
            <a:endParaRPr lang="en-US" altLang="en-US" sz="800" dirty="0">
              <a:solidFill>
                <a:srgbClr val="006580"/>
              </a:solidFill>
            </a:endParaRPr>
          </a:p>
          <a:p>
            <a:pPr algn="ctr" defTabSz="566837" eaLnBrk="0" fontAlgn="base" hangingPunct="0">
              <a:spcBef>
                <a:spcPct val="0"/>
              </a:spcBef>
              <a:spcAft>
                <a:spcPts val="1116"/>
              </a:spcAft>
            </a:pPr>
            <a:r>
              <a:rPr lang="en-US" altLang="en-US" sz="800" dirty="0">
                <a:latin typeface="Calibri" panose="020F0502020204030204" pitchFamily="34" charset="0"/>
                <a:ea typeface="Calibri" panose="020F0502020204030204" pitchFamily="34" charset="0"/>
                <a:cs typeface="Calibri" panose="020F0502020204030204" pitchFamily="34" charset="0"/>
              </a:rPr>
              <a:t>Research findings on common preconceptions and misunderstandings explained clearly</a:t>
            </a:r>
            <a:endParaRPr lang="en-US" altLang="en-US" sz="800" dirty="0"/>
          </a:p>
          <a:p>
            <a:pPr algn="ctr" defTabSz="566837" eaLnBrk="0" fontAlgn="base" hangingPunct="0">
              <a:spcBef>
                <a:spcPct val="0"/>
              </a:spcBef>
              <a:spcAft>
                <a:spcPts val="124"/>
              </a:spcAft>
            </a:pPr>
            <a:r>
              <a:rPr lang="en-US" altLang="en-US" sz="800" b="1" dirty="0">
                <a:solidFill>
                  <a:srgbClr val="006580"/>
                </a:solidFill>
                <a:latin typeface="Calibri" panose="020F0502020204030204" pitchFamily="34" charset="0"/>
                <a:ea typeface="Calibri" panose="020F0502020204030204" pitchFamily="34" charset="0"/>
                <a:cs typeface="Calibri" panose="020F0502020204030204" pitchFamily="34" charset="0"/>
              </a:rPr>
              <a:t>Diagnostic questions</a:t>
            </a:r>
          </a:p>
          <a:p>
            <a:pPr algn="ctr" defTabSz="566837" eaLnBrk="0" fontAlgn="base" hangingPunct="0">
              <a:spcBef>
                <a:spcPct val="0"/>
              </a:spcBef>
              <a:spcAft>
                <a:spcPts val="1116"/>
              </a:spcAft>
            </a:pPr>
            <a:r>
              <a:rPr lang="en-US" altLang="en-US" sz="800" dirty="0">
                <a:latin typeface="Calibri" panose="020F0502020204030204" pitchFamily="34" charset="0"/>
                <a:ea typeface="Calibri" panose="020F0502020204030204" pitchFamily="34" charset="0"/>
                <a:cs typeface="Times New Roman" panose="02020603050405020304" pitchFamily="18" charset="0"/>
              </a:rPr>
              <a:t>Quickly identify the preconceptions and misunderstandings students have</a:t>
            </a:r>
            <a:endParaRPr lang="en-US" altLang="en-US" sz="800" dirty="0"/>
          </a:p>
          <a:p>
            <a:pPr algn="ctr" defTabSz="566837" eaLnBrk="0" fontAlgn="base" hangingPunct="0">
              <a:spcBef>
                <a:spcPct val="0"/>
              </a:spcBef>
              <a:spcAft>
                <a:spcPts val="124"/>
              </a:spcAft>
            </a:pPr>
            <a:r>
              <a:rPr lang="en-US" altLang="en-US" sz="800" b="1" dirty="0">
                <a:solidFill>
                  <a:srgbClr val="006580"/>
                </a:solidFill>
                <a:latin typeface="Calibri" panose="020F0502020204030204" pitchFamily="34" charset="0"/>
                <a:ea typeface="Calibri" panose="020F0502020204030204" pitchFamily="34" charset="0"/>
                <a:cs typeface="Calibri" panose="020F0502020204030204" pitchFamily="34" charset="0"/>
              </a:rPr>
              <a:t>Response activities</a:t>
            </a:r>
          </a:p>
          <a:p>
            <a:pPr algn="ctr" defTabSz="566837" eaLnBrk="0" fontAlgn="base" hangingPunct="0">
              <a:spcBef>
                <a:spcPct val="0"/>
              </a:spcBef>
            </a:pPr>
            <a:r>
              <a:rPr lang="en-US" altLang="en-US" sz="800" dirty="0">
                <a:latin typeface="Calibri" panose="020F0502020204030204" pitchFamily="34" charset="0"/>
                <a:ea typeface="Calibri" panose="020F0502020204030204" pitchFamily="34" charset="0"/>
                <a:cs typeface="Times New Roman" panose="02020603050405020304" pitchFamily="18" charset="0"/>
              </a:rPr>
              <a:t>Adaptive teaching to meet students’ learning needs and build understanding</a:t>
            </a:r>
            <a:endParaRPr lang="en-US" altLang="en-US" sz="800" dirty="0"/>
          </a:p>
        </p:txBody>
      </p:sp>
      <p:sp>
        <p:nvSpPr>
          <p:cNvPr id="10" name="Text Box 9"/>
          <p:cNvSpPr txBox="1">
            <a:spLocks noChangeAspect="1" noChangeArrowheads="1"/>
          </p:cNvSpPr>
          <p:nvPr/>
        </p:nvSpPr>
        <p:spPr bwMode="auto">
          <a:xfrm>
            <a:off x="1590481" y="2572837"/>
            <a:ext cx="1006490" cy="3275092"/>
          </a:xfrm>
          <a:prstGeom prst="rect">
            <a:avLst/>
          </a:prstGeom>
          <a:solidFill>
            <a:srgbClr val="FFFFFF"/>
          </a:solidFill>
          <a:ln w="9525">
            <a:noFill/>
            <a:miter lim="800000"/>
            <a:headEnd/>
            <a:tailEnd/>
          </a:ln>
        </p:spPr>
        <p:txBody>
          <a:bodyPr vert="horz" wrap="square" lIns="22316" tIns="28342" rIns="22316" bIns="28342" numCol="1" anchor="t" anchorCtr="0" compatLnSpc="1">
            <a:prstTxWarp prst="textNoShape">
              <a:avLst/>
            </a:prstTxWarp>
          </a:bodyPr>
          <a:lstStyle/>
          <a:p>
            <a:pPr algn="ctr" defTabSz="566837" eaLnBrk="0" fontAlgn="base" hangingPunct="0">
              <a:spcBef>
                <a:spcPct val="0"/>
              </a:spcBef>
              <a:spcAft>
                <a:spcPct val="0"/>
              </a:spcAft>
            </a:pPr>
            <a:endParaRPr lang="en-US" altLang="en-US" sz="800" b="1" dirty="0">
              <a:latin typeface="Calibri" panose="020F0502020204030204" pitchFamily="34" charset="0"/>
              <a:ea typeface="Calibri" panose="020F0502020204030204" pitchFamily="34" charset="0"/>
              <a:cs typeface="Calibri" panose="020F0502020204030204" pitchFamily="34" charset="0"/>
            </a:endParaRPr>
          </a:p>
          <a:p>
            <a:pPr algn="ctr" defTabSz="566837" eaLnBrk="0" fontAlgn="base" hangingPunct="0">
              <a:spcBef>
                <a:spcPct val="0"/>
              </a:spcBef>
              <a:spcAft>
                <a:spcPct val="0"/>
              </a:spcAft>
            </a:pPr>
            <a:endParaRPr lang="en-US" altLang="en-US" sz="800" b="1" dirty="0">
              <a:latin typeface="Calibri" panose="020F0502020204030204" pitchFamily="34" charset="0"/>
              <a:ea typeface="Calibri" panose="020F0502020204030204" pitchFamily="34" charset="0"/>
              <a:cs typeface="Calibri" panose="020F0502020204030204" pitchFamily="34" charset="0"/>
            </a:endParaRPr>
          </a:p>
          <a:p>
            <a:pPr algn="ctr" defTabSz="566837" eaLnBrk="0" fontAlgn="base" hangingPunct="0">
              <a:spcBef>
                <a:spcPct val="0"/>
              </a:spcBef>
              <a:spcAft>
                <a:spcPct val="0"/>
              </a:spcAft>
            </a:pPr>
            <a:endParaRPr lang="en-US" altLang="en-US" sz="800" b="1" dirty="0">
              <a:latin typeface="Calibri" panose="020F0502020204030204" pitchFamily="34" charset="0"/>
              <a:ea typeface="Calibri" panose="020F0502020204030204" pitchFamily="34" charset="0"/>
              <a:cs typeface="Calibri" panose="020F0502020204030204" pitchFamily="34" charset="0"/>
            </a:endParaRPr>
          </a:p>
          <a:p>
            <a:pPr algn="ctr" defTabSz="566837" eaLnBrk="0" fontAlgn="base" hangingPunct="0">
              <a:spcBef>
                <a:spcPct val="0"/>
              </a:spcBef>
              <a:spcAft>
                <a:spcPct val="0"/>
              </a:spcAft>
            </a:pPr>
            <a:endParaRPr lang="en-US" altLang="en-US" sz="800" b="1" dirty="0">
              <a:latin typeface="Calibri" panose="020F0502020204030204" pitchFamily="34" charset="0"/>
              <a:ea typeface="Calibri" panose="020F0502020204030204" pitchFamily="34" charset="0"/>
              <a:cs typeface="Calibri" panose="020F0502020204030204" pitchFamily="34" charset="0"/>
            </a:endParaRPr>
          </a:p>
          <a:p>
            <a:pPr algn="ctr" defTabSz="566837" eaLnBrk="0" fontAlgn="base" hangingPunct="0">
              <a:spcBef>
                <a:spcPct val="0"/>
              </a:spcBef>
              <a:spcAft>
                <a:spcPct val="0"/>
              </a:spcAft>
            </a:pPr>
            <a:endParaRPr lang="en-US" altLang="en-US" sz="1000" b="1" dirty="0">
              <a:latin typeface="Calibri" panose="020F0502020204030204" pitchFamily="34" charset="0"/>
              <a:ea typeface="Calibri" panose="020F0502020204030204" pitchFamily="34" charset="0"/>
              <a:cs typeface="Calibri" panose="020F0502020204030204" pitchFamily="34" charset="0"/>
            </a:endParaRPr>
          </a:p>
          <a:p>
            <a:pPr algn="ctr" defTabSz="566837" eaLnBrk="0" fontAlgn="base" hangingPunct="0">
              <a:spcBef>
                <a:spcPct val="0"/>
              </a:spcBef>
            </a:pPr>
            <a:r>
              <a:rPr lang="en-US" altLang="en-US" sz="800" b="1" dirty="0">
                <a:solidFill>
                  <a:srgbClr val="006580"/>
                </a:solidFill>
                <a:latin typeface="Calibri" panose="020F0502020204030204" pitchFamily="34" charset="0"/>
                <a:ea typeface="Calibri" panose="020F0502020204030204" pitchFamily="34" charset="0"/>
                <a:cs typeface="Calibri" panose="020F0502020204030204" pitchFamily="34" charset="0"/>
              </a:rPr>
              <a:t>Small-group</a:t>
            </a:r>
          </a:p>
          <a:p>
            <a:pPr algn="ctr" defTabSz="566837" eaLnBrk="0" fontAlgn="base" hangingPunct="0">
              <a:spcBef>
                <a:spcPct val="0"/>
              </a:spcBef>
              <a:spcAft>
                <a:spcPts val="124"/>
              </a:spcAft>
            </a:pPr>
            <a:r>
              <a:rPr lang="en-US" altLang="en-US" sz="800" b="1" dirty="0">
                <a:solidFill>
                  <a:srgbClr val="006580"/>
                </a:solidFill>
                <a:latin typeface="Calibri" panose="020F0502020204030204" pitchFamily="34" charset="0"/>
                <a:ea typeface="Calibri" panose="020F0502020204030204" pitchFamily="34" charset="0"/>
                <a:cs typeface="Calibri" panose="020F0502020204030204" pitchFamily="34" charset="0"/>
              </a:rPr>
              <a:t>discussion activities</a:t>
            </a:r>
          </a:p>
          <a:p>
            <a:pPr algn="ctr" defTabSz="566837" eaLnBrk="0" fontAlgn="base" hangingPunct="0">
              <a:spcBef>
                <a:spcPct val="0"/>
              </a:spcBef>
            </a:pPr>
            <a:r>
              <a:rPr lang="en-US" altLang="en-US" sz="800" dirty="0">
                <a:latin typeface="Calibri" panose="020F0502020204030204" pitchFamily="34" charset="0"/>
                <a:ea typeface="Calibri" panose="020F0502020204030204" pitchFamily="34" charset="0"/>
                <a:cs typeface="Calibri" panose="020F0502020204030204" pitchFamily="34" charset="0"/>
              </a:rPr>
              <a:t>Engage students in metacognitive</a:t>
            </a:r>
          </a:p>
          <a:p>
            <a:pPr algn="ctr" defTabSz="566837" eaLnBrk="0" fontAlgn="base" hangingPunct="0">
              <a:spcBef>
                <a:spcPct val="0"/>
              </a:spcBef>
              <a:spcAft>
                <a:spcPts val="1116"/>
              </a:spcAft>
            </a:pPr>
            <a:r>
              <a:rPr lang="en-US" altLang="en-US" sz="800" dirty="0">
                <a:latin typeface="Calibri" panose="020F0502020204030204" pitchFamily="34" charset="0"/>
                <a:ea typeface="Calibri" panose="020F0502020204030204" pitchFamily="34" charset="0"/>
                <a:cs typeface="Calibri" panose="020F0502020204030204" pitchFamily="34" charset="0"/>
              </a:rPr>
              <a:t>dialogue </a:t>
            </a:r>
            <a:endParaRPr lang="en-US" altLang="en-US" sz="800" dirty="0"/>
          </a:p>
          <a:p>
            <a:pPr algn="ctr" defTabSz="566837" eaLnBrk="0" fontAlgn="base" hangingPunct="0">
              <a:spcBef>
                <a:spcPct val="0"/>
              </a:spcBef>
              <a:spcAft>
                <a:spcPts val="124"/>
              </a:spcAft>
            </a:pPr>
            <a:r>
              <a:rPr lang="en-US" altLang="en-US" sz="800" b="1" dirty="0">
                <a:solidFill>
                  <a:srgbClr val="006580"/>
                </a:solidFill>
                <a:latin typeface="Calibri" panose="020F0502020204030204" pitchFamily="34" charset="0"/>
                <a:ea typeface="Calibri" panose="020F0502020204030204" pitchFamily="34" charset="0"/>
                <a:cs typeface="Calibri" panose="020F0502020204030204" pitchFamily="34" charset="0"/>
              </a:rPr>
              <a:t>‘Talking heads‘ activities</a:t>
            </a:r>
          </a:p>
          <a:p>
            <a:pPr algn="ctr" defTabSz="566837" eaLnBrk="0" fontAlgn="base" hangingPunct="0">
              <a:spcBef>
                <a:spcPct val="0"/>
              </a:spcBef>
            </a:pPr>
            <a:r>
              <a:rPr lang="en-US" altLang="en-US" sz="800" dirty="0">
                <a:latin typeface="Calibri" panose="020F0502020204030204" pitchFamily="34" charset="0"/>
                <a:ea typeface="Calibri" panose="020F0502020204030204" pitchFamily="34" charset="0"/>
                <a:cs typeface="Calibri" panose="020F0502020204030204" pitchFamily="34" charset="0"/>
              </a:rPr>
              <a:t>Encourage</a:t>
            </a:r>
          </a:p>
          <a:p>
            <a:pPr algn="ctr" defTabSz="566837" eaLnBrk="0" fontAlgn="base" hangingPunct="0">
              <a:spcBef>
                <a:spcPct val="0"/>
              </a:spcBef>
              <a:spcAft>
                <a:spcPts val="1116"/>
              </a:spcAft>
            </a:pPr>
            <a:r>
              <a:rPr lang="en-US" altLang="en-US" sz="800" dirty="0">
                <a:latin typeface="Calibri" panose="020F0502020204030204" pitchFamily="34" charset="0"/>
                <a:ea typeface="Calibri" panose="020F0502020204030204" pitchFamily="34" charset="0"/>
                <a:cs typeface="Calibri" panose="020F0502020204030204" pitchFamily="34" charset="0"/>
              </a:rPr>
              <a:t>exploratory talk</a:t>
            </a:r>
            <a:endParaRPr lang="en-US" altLang="en-US" sz="800" dirty="0"/>
          </a:p>
          <a:p>
            <a:pPr algn="ctr" defTabSz="566837" eaLnBrk="0" fontAlgn="base" hangingPunct="0">
              <a:spcBef>
                <a:spcPct val="0"/>
              </a:spcBef>
              <a:spcAft>
                <a:spcPts val="124"/>
              </a:spcAft>
            </a:pPr>
            <a:r>
              <a:rPr lang="en-US" altLang="en-US" sz="800" b="1" dirty="0">
                <a:solidFill>
                  <a:srgbClr val="006580"/>
                </a:solidFill>
                <a:latin typeface="Calibri" panose="020F0502020204030204" pitchFamily="34" charset="0"/>
                <a:ea typeface="Calibri" panose="020F0502020204030204" pitchFamily="34" charset="0"/>
                <a:cs typeface="Calibri" panose="020F0502020204030204" pitchFamily="34" charset="0"/>
              </a:rPr>
              <a:t>Building explanations</a:t>
            </a:r>
          </a:p>
          <a:p>
            <a:pPr algn="ctr" defTabSz="566837" eaLnBrk="0" fontAlgn="base" hangingPunct="0">
              <a:spcBef>
                <a:spcPct val="0"/>
              </a:spcBef>
              <a:spcAft>
                <a:spcPct val="0"/>
              </a:spcAft>
            </a:pPr>
            <a:r>
              <a:rPr lang="en-US" altLang="en-US" sz="800" dirty="0">
                <a:latin typeface="Calibri" panose="020F0502020204030204" pitchFamily="34" charset="0"/>
                <a:ea typeface="Calibri" panose="020F0502020204030204" pitchFamily="34" charset="0"/>
                <a:cs typeface="Calibri" panose="020F0502020204030204" pitchFamily="34" charset="0"/>
              </a:rPr>
              <a:t>Help students to link scientific ideas through sequencing activities and explanatory stories</a:t>
            </a:r>
            <a:endParaRPr lang="en-US" altLang="en-US" sz="1100" dirty="0">
              <a:latin typeface="Arial" panose="020B0604020202020204" pitchFamily="34" charset="0"/>
            </a:endParaRPr>
          </a:p>
        </p:txBody>
      </p:sp>
      <p:sp>
        <p:nvSpPr>
          <p:cNvPr id="11" name="Text Box 13"/>
          <p:cNvSpPr txBox="1">
            <a:spLocks noChangeAspect="1" noChangeArrowheads="1"/>
          </p:cNvSpPr>
          <p:nvPr/>
        </p:nvSpPr>
        <p:spPr bwMode="auto">
          <a:xfrm>
            <a:off x="2816124" y="2572837"/>
            <a:ext cx="1006490" cy="3275092"/>
          </a:xfrm>
          <a:prstGeom prst="rect">
            <a:avLst/>
          </a:prstGeom>
          <a:solidFill>
            <a:srgbClr val="FFFFFF"/>
          </a:solidFill>
          <a:ln w="9525">
            <a:noFill/>
            <a:miter lim="800000"/>
            <a:headEnd/>
            <a:tailEnd/>
          </a:ln>
        </p:spPr>
        <p:txBody>
          <a:bodyPr vert="horz" wrap="square" lIns="22316" tIns="28342" rIns="22316" bIns="28342" numCol="1" anchor="t" anchorCtr="0" compatLnSpc="1">
            <a:prstTxWarp prst="textNoShape">
              <a:avLst/>
            </a:prstTxWarp>
          </a:bodyPr>
          <a:lstStyle/>
          <a:p>
            <a:pPr algn="ctr" defTabSz="566837" eaLnBrk="0" fontAlgn="base" hangingPunct="0">
              <a:spcBef>
                <a:spcPct val="0"/>
              </a:spcBef>
              <a:spcAft>
                <a:spcPct val="0"/>
              </a:spcAft>
            </a:pPr>
            <a:endParaRPr lang="en-US" altLang="en-US" sz="800" b="1" dirty="0">
              <a:latin typeface="Calibri" panose="020F0502020204030204" pitchFamily="34" charset="0"/>
              <a:ea typeface="Calibri" panose="020F0502020204030204" pitchFamily="34" charset="0"/>
              <a:cs typeface="Calibri" panose="020F0502020204030204" pitchFamily="34" charset="0"/>
            </a:endParaRPr>
          </a:p>
          <a:p>
            <a:pPr algn="ctr" defTabSz="566837" eaLnBrk="0" fontAlgn="base" hangingPunct="0">
              <a:spcBef>
                <a:spcPct val="0"/>
              </a:spcBef>
              <a:spcAft>
                <a:spcPct val="0"/>
              </a:spcAft>
            </a:pPr>
            <a:endParaRPr lang="en-US" altLang="en-US" sz="800" b="1" dirty="0">
              <a:latin typeface="Calibri" panose="020F0502020204030204" pitchFamily="34" charset="0"/>
              <a:ea typeface="Calibri" panose="020F0502020204030204" pitchFamily="34" charset="0"/>
              <a:cs typeface="Calibri" panose="020F0502020204030204" pitchFamily="34" charset="0"/>
            </a:endParaRPr>
          </a:p>
          <a:p>
            <a:pPr algn="ctr" defTabSz="566837" eaLnBrk="0" fontAlgn="base" hangingPunct="0">
              <a:spcBef>
                <a:spcPct val="0"/>
              </a:spcBef>
              <a:spcAft>
                <a:spcPct val="0"/>
              </a:spcAft>
            </a:pPr>
            <a:endParaRPr lang="en-US" altLang="en-US" sz="800" b="1" dirty="0">
              <a:latin typeface="Calibri" panose="020F0502020204030204" pitchFamily="34" charset="0"/>
              <a:ea typeface="Calibri" panose="020F0502020204030204" pitchFamily="34" charset="0"/>
              <a:cs typeface="Calibri" panose="020F0502020204030204" pitchFamily="34" charset="0"/>
            </a:endParaRPr>
          </a:p>
          <a:p>
            <a:pPr algn="ctr" defTabSz="566837" eaLnBrk="0" fontAlgn="base" hangingPunct="0">
              <a:spcBef>
                <a:spcPct val="0"/>
              </a:spcBef>
              <a:spcAft>
                <a:spcPct val="0"/>
              </a:spcAft>
            </a:pPr>
            <a:endParaRPr lang="en-US" altLang="en-US" sz="800" b="1" dirty="0">
              <a:latin typeface="Calibri" panose="020F0502020204030204" pitchFamily="34" charset="0"/>
              <a:ea typeface="Calibri" panose="020F0502020204030204" pitchFamily="34" charset="0"/>
              <a:cs typeface="Calibri" panose="020F0502020204030204" pitchFamily="34" charset="0"/>
            </a:endParaRPr>
          </a:p>
          <a:p>
            <a:pPr algn="ctr" defTabSz="566837" eaLnBrk="0" fontAlgn="base" hangingPunct="0">
              <a:spcBef>
                <a:spcPct val="0"/>
              </a:spcBef>
              <a:spcAft>
                <a:spcPct val="0"/>
              </a:spcAft>
            </a:pPr>
            <a:endParaRPr lang="en-US" altLang="en-US" sz="1000" b="1" dirty="0">
              <a:latin typeface="Calibri" panose="020F0502020204030204" pitchFamily="34" charset="0"/>
              <a:ea typeface="Calibri" panose="020F0502020204030204" pitchFamily="34" charset="0"/>
              <a:cs typeface="Calibri" panose="020F0502020204030204" pitchFamily="34" charset="0"/>
            </a:endParaRPr>
          </a:p>
          <a:p>
            <a:pPr algn="ctr" defTabSz="566837" eaLnBrk="0" fontAlgn="base" hangingPunct="0">
              <a:spcBef>
                <a:spcPct val="0"/>
              </a:spcBef>
            </a:pPr>
            <a:r>
              <a:rPr lang="en-US" altLang="en-US" sz="800" b="1" dirty="0">
                <a:solidFill>
                  <a:srgbClr val="006580"/>
                </a:solidFill>
                <a:latin typeface="Calibri" panose="020F0502020204030204" pitchFamily="34" charset="0"/>
                <a:ea typeface="Calibri" panose="020F0502020204030204" pitchFamily="34" charset="0"/>
                <a:cs typeface="Calibri" panose="020F0502020204030204" pitchFamily="34" charset="0"/>
              </a:rPr>
              <a:t>Building</a:t>
            </a:r>
          </a:p>
          <a:p>
            <a:pPr algn="ctr" defTabSz="566837" eaLnBrk="0" fontAlgn="base" hangingPunct="0">
              <a:spcBef>
                <a:spcPct val="0"/>
              </a:spcBef>
              <a:spcAft>
                <a:spcPts val="124"/>
              </a:spcAft>
            </a:pPr>
            <a:r>
              <a:rPr lang="en-US" altLang="en-US" sz="800" b="1" dirty="0">
                <a:solidFill>
                  <a:srgbClr val="006580"/>
                </a:solidFill>
                <a:latin typeface="Calibri" panose="020F0502020204030204" pitchFamily="34" charset="0"/>
                <a:ea typeface="Calibri" panose="020F0502020204030204" pitchFamily="34" charset="0"/>
                <a:cs typeface="Calibri" panose="020F0502020204030204" pitchFamily="34" charset="0"/>
              </a:rPr>
              <a:t>understanding</a:t>
            </a:r>
          </a:p>
          <a:p>
            <a:pPr algn="ctr" defTabSz="566837" eaLnBrk="0" fontAlgn="base" hangingPunct="0">
              <a:spcBef>
                <a:spcPct val="0"/>
              </a:spcBef>
              <a:spcAft>
                <a:spcPts val="1116"/>
              </a:spcAft>
            </a:pPr>
            <a:r>
              <a:rPr lang="en-US" altLang="en-US" sz="800" dirty="0">
                <a:latin typeface="Calibri" panose="020F0502020204030204" pitchFamily="34" charset="0"/>
                <a:ea typeface="Calibri" panose="020F0502020204030204" pitchFamily="34" charset="0"/>
                <a:cs typeface="Calibri" panose="020F0502020204030204" pitchFamily="34" charset="0"/>
              </a:rPr>
              <a:t>Explicit use of models help to explain difficult ideas and make predictions</a:t>
            </a:r>
            <a:endParaRPr lang="en-US" altLang="en-US" sz="800" dirty="0"/>
          </a:p>
          <a:p>
            <a:pPr algn="ctr" defTabSz="566837" eaLnBrk="0" fontAlgn="base" hangingPunct="0">
              <a:spcBef>
                <a:spcPct val="0"/>
              </a:spcBef>
              <a:spcAft>
                <a:spcPts val="124"/>
              </a:spcAft>
            </a:pPr>
            <a:r>
              <a:rPr lang="en-US" altLang="en-US" sz="800" b="1" dirty="0">
                <a:solidFill>
                  <a:srgbClr val="006580"/>
                </a:solidFill>
                <a:latin typeface="Calibri" panose="020F0502020204030204" pitchFamily="34" charset="0"/>
                <a:ea typeface="Calibri" panose="020F0502020204030204" pitchFamily="34" charset="0"/>
                <a:cs typeface="Calibri" panose="020F0502020204030204" pitchFamily="34" charset="0"/>
              </a:rPr>
              <a:t>‘Critiquing a representation’ activities</a:t>
            </a:r>
          </a:p>
          <a:p>
            <a:pPr algn="ctr" defTabSz="566837" eaLnBrk="0" fontAlgn="base" hangingPunct="0">
              <a:spcBef>
                <a:spcPct val="0"/>
              </a:spcBef>
              <a:spcAft>
                <a:spcPct val="0"/>
              </a:spcAft>
            </a:pPr>
            <a:r>
              <a:rPr lang="en-US" altLang="en-US" sz="800" dirty="0">
                <a:latin typeface="Calibri" panose="020F0502020204030204" pitchFamily="34" charset="0"/>
                <a:ea typeface="Calibri" panose="020F0502020204030204" pitchFamily="34" charset="0"/>
                <a:cs typeface="Calibri" panose="020F0502020204030204" pitchFamily="34" charset="0"/>
              </a:rPr>
              <a:t>Help students to think critically about scientific models by identifying their benefits</a:t>
            </a:r>
          </a:p>
          <a:p>
            <a:pPr algn="ctr" defTabSz="566837" eaLnBrk="0" fontAlgn="base" hangingPunct="0">
              <a:spcBef>
                <a:spcPct val="0"/>
              </a:spcBef>
              <a:spcAft>
                <a:spcPct val="0"/>
              </a:spcAft>
            </a:pPr>
            <a:r>
              <a:rPr lang="en-US" altLang="en-US" sz="800" dirty="0">
                <a:latin typeface="Calibri" panose="020F0502020204030204" pitchFamily="34" charset="0"/>
                <a:ea typeface="Calibri" panose="020F0502020204030204" pitchFamily="34" charset="0"/>
                <a:cs typeface="Calibri" panose="020F0502020204030204" pitchFamily="34" charset="0"/>
              </a:rPr>
              <a:t>and limitations</a:t>
            </a:r>
            <a:endParaRPr lang="en-US" altLang="en-US" sz="800" dirty="0">
              <a:latin typeface="Arial" panose="020B0604020202020204" pitchFamily="34" charset="0"/>
            </a:endParaRPr>
          </a:p>
        </p:txBody>
      </p:sp>
      <p:sp>
        <p:nvSpPr>
          <p:cNvPr id="12" name="Text Box 12"/>
          <p:cNvSpPr txBox="1">
            <a:spLocks noChangeAspect="1" noChangeArrowheads="1"/>
          </p:cNvSpPr>
          <p:nvPr/>
        </p:nvSpPr>
        <p:spPr bwMode="auto">
          <a:xfrm>
            <a:off x="4041768" y="2572837"/>
            <a:ext cx="1006490" cy="3275091"/>
          </a:xfrm>
          <a:prstGeom prst="rect">
            <a:avLst/>
          </a:prstGeom>
          <a:solidFill>
            <a:srgbClr val="FFFFFF"/>
          </a:solidFill>
          <a:ln w="9525">
            <a:noFill/>
            <a:miter lim="800000"/>
            <a:headEnd/>
            <a:tailEnd/>
          </a:ln>
        </p:spPr>
        <p:txBody>
          <a:bodyPr vert="horz" wrap="square" lIns="22316" tIns="28342" rIns="22316" bIns="28342" numCol="1" anchor="t" anchorCtr="0" compatLnSpc="1">
            <a:prstTxWarp prst="textNoShape">
              <a:avLst/>
            </a:prstTxWarp>
          </a:bodyPr>
          <a:lstStyle/>
          <a:p>
            <a:pPr algn="ctr" defTabSz="566837" eaLnBrk="0" fontAlgn="base" hangingPunct="0">
              <a:spcBef>
                <a:spcPct val="0"/>
              </a:spcBef>
              <a:spcAft>
                <a:spcPct val="0"/>
              </a:spcAft>
            </a:pPr>
            <a:endParaRPr lang="en-US" altLang="en-US" sz="800" b="1" dirty="0">
              <a:latin typeface="Calibri" panose="020F0502020204030204" pitchFamily="34" charset="0"/>
              <a:ea typeface="Calibri" panose="020F0502020204030204" pitchFamily="34" charset="0"/>
              <a:cs typeface="Calibri" panose="020F0502020204030204" pitchFamily="34" charset="0"/>
            </a:endParaRPr>
          </a:p>
          <a:p>
            <a:pPr algn="ctr" defTabSz="566837" eaLnBrk="0" fontAlgn="base" hangingPunct="0">
              <a:spcBef>
                <a:spcPct val="0"/>
              </a:spcBef>
              <a:spcAft>
                <a:spcPct val="0"/>
              </a:spcAft>
            </a:pPr>
            <a:endParaRPr lang="en-US" altLang="en-US" sz="800" b="1" dirty="0">
              <a:latin typeface="Calibri" panose="020F0502020204030204" pitchFamily="34" charset="0"/>
              <a:ea typeface="Calibri" panose="020F0502020204030204" pitchFamily="34" charset="0"/>
              <a:cs typeface="Calibri" panose="020F0502020204030204" pitchFamily="34" charset="0"/>
            </a:endParaRPr>
          </a:p>
          <a:p>
            <a:pPr algn="ctr" defTabSz="566837" eaLnBrk="0" fontAlgn="base" hangingPunct="0">
              <a:spcBef>
                <a:spcPct val="0"/>
              </a:spcBef>
              <a:spcAft>
                <a:spcPct val="0"/>
              </a:spcAft>
            </a:pPr>
            <a:endParaRPr lang="en-US" altLang="en-US" sz="800" b="1" dirty="0">
              <a:latin typeface="Calibri" panose="020F0502020204030204" pitchFamily="34" charset="0"/>
              <a:ea typeface="Calibri" panose="020F0502020204030204" pitchFamily="34" charset="0"/>
              <a:cs typeface="Calibri" panose="020F0502020204030204" pitchFamily="34" charset="0"/>
            </a:endParaRPr>
          </a:p>
          <a:p>
            <a:pPr algn="ctr" defTabSz="566837" eaLnBrk="0" fontAlgn="base" hangingPunct="0">
              <a:spcBef>
                <a:spcPct val="0"/>
              </a:spcBef>
              <a:spcAft>
                <a:spcPct val="0"/>
              </a:spcAft>
            </a:pPr>
            <a:endParaRPr lang="en-US" altLang="en-US" sz="800" b="1" dirty="0">
              <a:latin typeface="Calibri" panose="020F0502020204030204" pitchFamily="34" charset="0"/>
              <a:ea typeface="Calibri" panose="020F0502020204030204" pitchFamily="34" charset="0"/>
              <a:cs typeface="Calibri" panose="020F0502020204030204" pitchFamily="34" charset="0"/>
            </a:endParaRPr>
          </a:p>
          <a:p>
            <a:pPr algn="ctr" defTabSz="566837" eaLnBrk="0" fontAlgn="base" hangingPunct="0">
              <a:spcBef>
                <a:spcPct val="0"/>
              </a:spcBef>
              <a:spcAft>
                <a:spcPct val="0"/>
              </a:spcAft>
            </a:pPr>
            <a:endParaRPr lang="en-US" altLang="en-US" sz="1000" b="1" dirty="0">
              <a:latin typeface="Calibri" panose="020F0502020204030204" pitchFamily="34" charset="0"/>
              <a:ea typeface="Calibri" panose="020F0502020204030204" pitchFamily="34" charset="0"/>
              <a:cs typeface="Calibri" panose="020F0502020204030204" pitchFamily="34" charset="0"/>
            </a:endParaRPr>
          </a:p>
          <a:p>
            <a:pPr algn="ctr" defTabSz="566837" eaLnBrk="0" fontAlgn="base" hangingPunct="0">
              <a:spcBef>
                <a:spcPct val="0"/>
              </a:spcBef>
            </a:pPr>
            <a:r>
              <a:rPr lang="en-US" altLang="en-US" sz="800" b="1" dirty="0">
                <a:solidFill>
                  <a:srgbClr val="006580"/>
                </a:solidFill>
                <a:latin typeface="Calibri" panose="020F0502020204030204" pitchFamily="34" charset="0"/>
                <a:ea typeface="Calibri" panose="020F0502020204030204" pitchFamily="34" charset="0"/>
                <a:cs typeface="Calibri" panose="020F0502020204030204" pitchFamily="34" charset="0"/>
              </a:rPr>
              <a:t>The ‘big ideas’</a:t>
            </a:r>
          </a:p>
          <a:p>
            <a:pPr algn="ctr" defTabSz="566837" eaLnBrk="0" fontAlgn="base" hangingPunct="0">
              <a:spcBef>
                <a:spcPct val="0"/>
              </a:spcBef>
              <a:spcAft>
                <a:spcPts val="124"/>
              </a:spcAft>
            </a:pPr>
            <a:r>
              <a:rPr lang="en-US" altLang="en-US" sz="800" b="1" dirty="0">
                <a:solidFill>
                  <a:srgbClr val="006580"/>
                </a:solidFill>
                <a:latin typeface="Calibri" panose="020F0502020204030204" pitchFamily="34" charset="0"/>
                <a:ea typeface="Calibri" panose="020F0502020204030204" pitchFamily="34" charset="0"/>
                <a:cs typeface="Calibri" panose="020F0502020204030204" pitchFamily="34" charset="0"/>
              </a:rPr>
              <a:t>of science</a:t>
            </a:r>
          </a:p>
          <a:p>
            <a:pPr algn="ctr" defTabSz="566837" eaLnBrk="0" fontAlgn="base" hangingPunct="0">
              <a:spcBef>
                <a:spcPct val="0"/>
              </a:spcBef>
            </a:pPr>
            <a:r>
              <a:rPr lang="en-US" altLang="en-US" sz="800" dirty="0">
                <a:latin typeface="Calibri" panose="020F0502020204030204" pitchFamily="34" charset="0"/>
                <a:ea typeface="Calibri" panose="020F0502020204030204" pitchFamily="34" charset="0"/>
                <a:cs typeface="Calibri" panose="020F0502020204030204" pitchFamily="34" charset="0"/>
              </a:rPr>
              <a:t>Developed through</a:t>
            </a:r>
          </a:p>
          <a:p>
            <a:pPr algn="ctr" defTabSz="566837" eaLnBrk="0" fontAlgn="base" hangingPunct="0">
              <a:spcBef>
                <a:spcPct val="0"/>
              </a:spcBef>
              <a:spcAft>
                <a:spcPts val="1116"/>
              </a:spcAft>
            </a:pPr>
            <a:r>
              <a:rPr lang="en-US" altLang="en-US" sz="800" dirty="0">
                <a:latin typeface="Calibri" panose="020F0502020204030204" pitchFamily="34" charset="0"/>
                <a:ea typeface="Calibri" panose="020F0502020204030204" pitchFamily="34" charset="0"/>
                <a:cs typeface="Calibri" panose="020F0502020204030204" pitchFamily="34" charset="0"/>
              </a:rPr>
              <a:t>key concepts</a:t>
            </a:r>
            <a:endParaRPr lang="en-US" altLang="en-US" sz="800" dirty="0"/>
          </a:p>
          <a:p>
            <a:pPr algn="ctr" defTabSz="566837" eaLnBrk="0" fontAlgn="base" hangingPunct="0">
              <a:spcBef>
                <a:spcPct val="0"/>
              </a:spcBef>
              <a:spcAft>
                <a:spcPts val="124"/>
              </a:spcAft>
            </a:pPr>
            <a:r>
              <a:rPr lang="en-US" altLang="en-US" sz="800" b="1" dirty="0">
                <a:solidFill>
                  <a:srgbClr val="006580"/>
                </a:solidFill>
                <a:latin typeface="Calibri" panose="020F0502020204030204" pitchFamily="34" charset="0"/>
                <a:ea typeface="Calibri" panose="020F0502020204030204" pitchFamily="34" charset="0"/>
                <a:cs typeface="Calibri" panose="020F0502020204030204" pitchFamily="34" charset="0"/>
              </a:rPr>
              <a:t>Key concepts</a:t>
            </a:r>
          </a:p>
          <a:p>
            <a:pPr algn="ctr" defTabSz="566837" eaLnBrk="0" fontAlgn="base" hangingPunct="0">
              <a:spcBef>
                <a:spcPct val="0"/>
              </a:spcBef>
              <a:spcAft>
                <a:spcPts val="1116"/>
              </a:spcAft>
            </a:pPr>
            <a:r>
              <a:rPr lang="en-US" altLang="en-US" sz="800" dirty="0">
                <a:latin typeface="Calibri" panose="020F0502020204030204" pitchFamily="34" charset="0"/>
                <a:ea typeface="Calibri" panose="020F0502020204030204" pitchFamily="34" charset="0"/>
                <a:cs typeface="Calibri" panose="020F0502020204030204" pitchFamily="34" charset="0"/>
              </a:rPr>
              <a:t>Focus learning to reduce cognitive load with appropriately-sequenced learning steps</a:t>
            </a:r>
            <a:endParaRPr lang="en-US" altLang="en-US" sz="800" dirty="0"/>
          </a:p>
          <a:p>
            <a:pPr algn="ctr" defTabSz="566837" eaLnBrk="0" fontAlgn="base" hangingPunct="0">
              <a:spcBef>
                <a:spcPct val="0"/>
              </a:spcBef>
              <a:spcAft>
                <a:spcPts val="124"/>
              </a:spcAft>
            </a:pPr>
            <a:r>
              <a:rPr lang="en-US" altLang="en-US" sz="800" b="1" dirty="0">
                <a:solidFill>
                  <a:srgbClr val="006580"/>
                </a:solidFill>
                <a:latin typeface="Calibri" panose="020F0502020204030204" pitchFamily="34" charset="0"/>
                <a:ea typeface="Calibri" panose="020F0502020204030204" pitchFamily="34" charset="0"/>
                <a:cs typeface="Calibri" panose="020F0502020204030204" pitchFamily="34" charset="0"/>
              </a:rPr>
              <a:t>Conceptual progression maps</a:t>
            </a:r>
          </a:p>
          <a:p>
            <a:pPr algn="ctr" defTabSz="566837" eaLnBrk="0" fontAlgn="base" hangingPunct="0">
              <a:spcBef>
                <a:spcPct val="0"/>
              </a:spcBef>
              <a:spcAft>
                <a:spcPct val="0"/>
              </a:spcAft>
            </a:pPr>
            <a:r>
              <a:rPr lang="en-US" altLang="en-US" sz="800" dirty="0">
                <a:latin typeface="Calibri" panose="020F0502020204030204" pitchFamily="34" charset="0"/>
                <a:ea typeface="Calibri" panose="020F0502020204030204" pitchFamily="34" charset="0"/>
                <a:cs typeface="Calibri" panose="020F0502020204030204" pitchFamily="34" charset="0"/>
              </a:rPr>
              <a:t>Focus teaching in students’                ‘zone of proximal development’</a:t>
            </a:r>
            <a:endParaRPr lang="en-US" altLang="en-US" sz="800" dirty="0">
              <a:latin typeface="Arial" panose="020B0604020202020204" pitchFamily="34" charset="0"/>
            </a:endParaRPr>
          </a:p>
        </p:txBody>
      </p:sp>
      <p:sp>
        <p:nvSpPr>
          <p:cNvPr id="13" name="Text Box 11"/>
          <p:cNvSpPr txBox="1">
            <a:spLocks noChangeAspect="1" noChangeArrowheads="1"/>
          </p:cNvSpPr>
          <p:nvPr/>
        </p:nvSpPr>
        <p:spPr bwMode="auto">
          <a:xfrm>
            <a:off x="5267412" y="2572837"/>
            <a:ext cx="1006490" cy="3275091"/>
          </a:xfrm>
          <a:prstGeom prst="rect">
            <a:avLst/>
          </a:prstGeom>
          <a:solidFill>
            <a:srgbClr val="FFFFFF"/>
          </a:solidFill>
          <a:ln w="9525">
            <a:noFill/>
            <a:miter lim="800000"/>
            <a:headEnd/>
            <a:tailEnd/>
          </a:ln>
        </p:spPr>
        <p:txBody>
          <a:bodyPr vert="horz" wrap="square" lIns="22316" tIns="28342" rIns="22316" bIns="28342" numCol="1" anchor="t" anchorCtr="0" compatLnSpc="1">
            <a:prstTxWarp prst="textNoShape">
              <a:avLst/>
            </a:prstTxWarp>
          </a:bodyPr>
          <a:lstStyle/>
          <a:p>
            <a:pPr algn="ctr" defTabSz="566837" eaLnBrk="0" fontAlgn="base" hangingPunct="0">
              <a:spcBef>
                <a:spcPct val="0"/>
              </a:spcBef>
              <a:spcAft>
                <a:spcPct val="0"/>
              </a:spcAft>
            </a:pPr>
            <a:endParaRPr lang="en-US" altLang="en-US" sz="800" b="1" dirty="0">
              <a:latin typeface="Calibri" panose="020F0502020204030204" pitchFamily="34" charset="0"/>
              <a:ea typeface="Calibri" panose="020F0502020204030204" pitchFamily="34" charset="0"/>
              <a:cs typeface="Calibri" panose="020F0502020204030204" pitchFamily="34" charset="0"/>
            </a:endParaRPr>
          </a:p>
          <a:p>
            <a:pPr algn="ctr" defTabSz="566837" eaLnBrk="0" fontAlgn="base" hangingPunct="0">
              <a:spcBef>
                <a:spcPct val="0"/>
              </a:spcBef>
              <a:spcAft>
                <a:spcPct val="0"/>
              </a:spcAft>
            </a:pPr>
            <a:endParaRPr lang="en-US" altLang="en-US" sz="800" b="1" dirty="0">
              <a:latin typeface="Calibri" panose="020F0502020204030204" pitchFamily="34" charset="0"/>
              <a:ea typeface="Calibri" panose="020F0502020204030204" pitchFamily="34" charset="0"/>
              <a:cs typeface="Calibri" panose="020F0502020204030204" pitchFamily="34" charset="0"/>
            </a:endParaRPr>
          </a:p>
          <a:p>
            <a:pPr algn="ctr" defTabSz="566837" eaLnBrk="0" fontAlgn="base" hangingPunct="0">
              <a:spcBef>
                <a:spcPct val="0"/>
              </a:spcBef>
              <a:spcAft>
                <a:spcPct val="0"/>
              </a:spcAft>
            </a:pPr>
            <a:endParaRPr lang="en-US" altLang="en-US" sz="800" b="1" dirty="0">
              <a:latin typeface="Calibri" panose="020F0502020204030204" pitchFamily="34" charset="0"/>
              <a:ea typeface="Calibri" panose="020F0502020204030204" pitchFamily="34" charset="0"/>
              <a:cs typeface="Calibri" panose="020F0502020204030204" pitchFamily="34" charset="0"/>
            </a:endParaRPr>
          </a:p>
          <a:p>
            <a:pPr algn="ctr" defTabSz="566837" eaLnBrk="0" fontAlgn="base" hangingPunct="0">
              <a:spcBef>
                <a:spcPct val="0"/>
              </a:spcBef>
              <a:spcAft>
                <a:spcPct val="0"/>
              </a:spcAft>
            </a:pPr>
            <a:endParaRPr lang="en-US" altLang="en-US" sz="800" b="1" dirty="0">
              <a:latin typeface="Calibri" panose="020F0502020204030204" pitchFamily="34" charset="0"/>
              <a:ea typeface="Calibri" panose="020F0502020204030204" pitchFamily="34" charset="0"/>
              <a:cs typeface="Calibri" panose="020F0502020204030204" pitchFamily="34" charset="0"/>
            </a:endParaRPr>
          </a:p>
          <a:p>
            <a:pPr algn="ctr" defTabSz="566837" eaLnBrk="0" fontAlgn="base" hangingPunct="0">
              <a:spcBef>
                <a:spcPct val="0"/>
              </a:spcBef>
              <a:spcAft>
                <a:spcPct val="0"/>
              </a:spcAft>
            </a:pPr>
            <a:endParaRPr lang="en-US" altLang="en-US" sz="1000" b="1" dirty="0">
              <a:latin typeface="Calibri" panose="020F0502020204030204" pitchFamily="34" charset="0"/>
              <a:ea typeface="Calibri" panose="020F0502020204030204" pitchFamily="34" charset="0"/>
              <a:cs typeface="Calibri" panose="020F0502020204030204" pitchFamily="34" charset="0"/>
            </a:endParaRPr>
          </a:p>
          <a:p>
            <a:pPr algn="ctr" defTabSz="566837" eaLnBrk="0" fontAlgn="base" hangingPunct="0">
              <a:spcBef>
                <a:spcPct val="0"/>
              </a:spcBef>
            </a:pPr>
            <a:r>
              <a:rPr lang="en-US" altLang="en-US" sz="800" b="1" dirty="0">
                <a:solidFill>
                  <a:srgbClr val="006580"/>
                </a:solidFill>
                <a:latin typeface="Calibri" panose="020F0502020204030204" pitchFamily="34" charset="0"/>
                <a:ea typeface="Calibri" panose="020F0502020204030204" pitchFamily="34" charset="0"/>
                <a:cs typeface="Calibri" panose="020F0502020204030204" pitchFamily="34" charset="0"/>
              </a:rPr>
              <a:t>Purposeful</a:t>
            </a:r>
          </a:p>
          <a:p>
            <a:pPr algn="ctr" defTabSz="566837" eaLnBrk="0" fontAlgn="base" hangingPunct="0">
              <a:spcBef>
                <a:spcPct val="0"/>
              </a:spcBef>
              <a:spcAft>
                <a:spcPts val="124"/>
              </a:spcAft>
            </a:pPr>
            <a:r>
              <a:rPr lang="en-US" altLang="en-US" sz="800" b="1" dirty="0">
                <a:solidFill>
                  <a:srgbClr val="006580"/>
                </a:solidFill>
                <a:latin typeface="Calibri" panose="020F0502020204030204" pitchFamily="34" charset="0"/>
                <a:ea typeface="Calibri" panose="020F0502020204030204" pitchFamily="34" charset="0"/>
                <a:cs typeface="Calibri" panose="020F0502020204030204" pitchFamily="34" charset="0"/>
              </a:rPr>
              <a:t>practical work</a:t>
            </a:r>
          </a:p>
          <a:p>
            <a:pPr algn="ctr" defTabSz="566837" eaLnBrk="0" fontAlgn="base" hangingPunct="0">
              <a:spcBef>
                <a:spcPct val="0"/>
              </a:spcBef>
            </a:pPr>
            <a:r>
              <a:rPr lang="en-US" altLang="en-US" sz="800" dirty="0">
                <a:latin typeface="Calibri" panose="020F0502020204030204" pitchFamily="34" charset="0"/>
                <a:ea typeface="Calibri" panose="020F0502020204030204" pitchFamily="34" charset="0"/>
                <a:cs typeface="Calibri" panose="020F0502020204030204" pitchFamily="34" charset="0"/>
              </a:rPr>
              <a:t>Practical activities focused on developing understanding and</a:t>
            </a:r>
          </a:p>
          <a:p>
            <a:pPr algn="ctr" defTabSz="566837" eaLnBrk="0" fontAlgn="base" hangingPunct="0">
              <a:spcBef>
                <a:spcPct val="0"/>
              </a:spcBef>
              <a:spcAft>
                <a:spcPts val="1116"/>
              </a:spcAft>
            </a:pPr>
            <a:r>
              <a:rPr lang="en-US" altLang="en-US" sz="800" dirty="0">
                <a:latin typeface="Calibri" panose="020F0502020204030204" pitchFamily="34" charset="0"/>
                <a:ea typeface="Calibri" panose="020F0502020204030204" pitchFamily="34" charset="0"/>
                <a:cs typeface="Calibri" panose="020F0502020204030204" pitchFamily="34" charset="0"/>
              </a:rPr>
              <a:t>key competencies</a:t>
            </a:r>
          </a:p>
          <a:p>
            <a:pPr algn="ctr" defTabSz="566837" eaLnBrk="0" fontAlgn="base" hangingPunct="0">
              <a:spcBef>
                <a:spcPct val="0"/>
              </a:spcBef>
              <a:spcAft>
                <a:spcPts val="124"/>
              </a:spcAft>
            </a:pPr>
            <a:r>
              <a:rPr lang="en-US" altLang="en-US" sz="800" b="1" dirty="0">
                <a:solidFill>
                  <a:srgbClr val="006580"/>
                </a:solidFill>
                <a:latin typeface="Calibri" panose="020F0502020204030204" pitchFamily="34" charset="0"/>
                <a:ea typeface="Calibri" panose="020F0502020204030204" pitchFamily="34" charset="0"/>
                <a:cs typeface="Calibri" panose="020F0502020204030204" pitchFamily="34" charset="0"/>
              </a:rPr>
              <a:t>‘Predict-explain- observe-explain’ activities</a:t>
            </a:r>
          </a:p>
          <a:p>
            <a:pPr algn="ctr" defTabSz="566837" eaLnBrk="0" fontAlgn="base" hangingPunct="0">
              <a:spcBef>
                <a:spcPct val="0"/>
              </a:spcBef>
              <a:spcAft>
                <a:spcPts val="1116"/>
              </a:spcAft>
            </a:pPr>
            <a:r>
              <a:rPr lang="en-US" altLang="en-US" sz="800" dirty="0">
                <a:latin typeface="Calibri" panose="020F0502020204030204" pitchFamily="34" charset="0"/>
                <a:ea typeface="Calibri" panose="020F0502020204030204" pitchFamily="34" charset="0"/>
                <a:cs typeface="Calibri" panose="020F0502020204030204" pitchFamily="34" charset="0"/>
              </a:rPr>
              <a:t>Challenge students to apply what they know</a:t>
            </a:r>
            <a:endParaRPr lang="en-US" altLang="en-US" sz="800" dirty="0"/>
          </a:p>
          <a:p>
            <a:pPr algn="ctr" defTabSz="566837" eaLnBrk="0" fontAlgn="base" hangingPunct="0">
              <a:spcBef>
                <a:spcPct val="0"/>
              </a:spcBef>
              <a:spcAft>
                <a:spcPts val="124"/>
              </a:spcAft>
            </a:pPr>
            <a:r>
              <a:rPr lang="en-US" altLang="en-US" sz="800" b="1" dirty="0">
                <a:solidFill>
                  <a:srgbClr val="006580"/>
                </a:solidFill>
                <a:latin typeface="Calibri" panose="020F0502020204030204" pitchFamily="34" charset="0"/>
                <a:ea typeface="Calibri" panose="020F0502020204030204" pitchFamily="34" charset="0"/>
                <a:cs typeface="Calibri" panose="020F0502020204030204" pitchFamily="34" charset="0"/>
              </a:rPr>
              <a:t>Cognitive conflict</a:t>
            </a:r>
          </a:p>
          <a:p>
            <a:pPr algn="ctr" defTabSz="566837" eaLnBrk="0" fontAlgn="base" hangingPunct="0">
              <a:spcBef>
                <a:spcPct val="0"/>
              </a:spcBef>
              <a:spcAft>
                <a:spcPct val="0"/>
              </a:spcAft>
            </a:pPr>
            <a:r>
              <a:rPr lang="en-US" altLang="en-US" sz="800" dirty="0">
                <a:latin typeface="Calibri" panose="020F0502020204030204" pitchFamily="34" charset="0"/>
                <a:ea typeface="Calibri" panose="020F0502020204030204" pitchFamily="34" charset="0"/>
                <a:cs typeface="Calibri" panose="020F0502020204030204" pitchFamily="34" charset="0"/>
              </a:rPr>
              <a:t>Practical activities to challenge students’ misunderstandings</a:t>
            </a:r>
            <a:endParaRPr lang="en-US" altLang="en-US" sz="800" dirty="0"/>
          </a:p>
          <a:p>
            <a:pPr defTabSz="566837" eaLnBrk="0" fontAlgn="base" hangingPunct="0">
              <a:spcBef>
                <a:spcPct val="0"/>
              </a:spcBef>
              <a:spcAft>
                <a:spcPct val="0"/>
              </a:spcAft>
            </a:pPr>
            <a:endParaRPr lang="en-US" altLang="en-US" sz="1100" dirty="0">
              <a:latin typeface="Arial" panose="020B0604020202020204" pitchFamily="34" charset="0"/>
            </a:endParaRPr>
          </a:p>
        </p:txBody>
      </p:sp>
      <p:sp>
        <p:nvSpPr>
          <p:cNvPr id="14" name="Text Box 10"/>
          <p:cNvSpPr txBox="1">
            <a:spLocks noChangeAspect="1" noChangeArrowheads="1"/>
          </p:cNvSpPr>
          <p:nvPr/>
        </p:nvSpPr>
        <p:spPr bwMode="auto">
          <a:xfrm>
            <a:off x="6493056" y="2572837"/>
            <a:ext cx="1006490" cy="3275091"/>
          </a:xfrm>
          <a:prstGeom prst="rect">
            <a:avLst/>
          </a:prstGeom>
          <a:solidFill>
            <a:srgbClr val="FFFFFF"/>
          </a:solidFill>
          <a:ln w="9525">
            <a:noFill/>
            <a:miter lim="800000"/>
            <a:headEnd/>
            <a:tailEnd/>
          </a:ln>
        </p:spPr>
        <p:txBody>
          <a:bodyPr vert="horz" wrap="square" lIns="22316" tIns="28342" rIns="22316" bIns="28342" numCol="1" anchor="t" anchorCtr="0" compatLnSpc="1">
            <a:prstTxWarp prst="textNoShape">
              <a:avLst/>
            </a:prstTxWarp>
          </a:bodyPr>
          <a:lstStyle/>
          <a:p>
            <a:pPr algn="ctr" defTabSz="566837" eaLnBrk="0" fontAlgn="base" hangingPunct="0">
              <a:spcBef>
                <a:spcPct val="0"/>
              </a:spcBef>
              <a:spcAft>
                <a:spcPct val="0"/>
              </a:spcAft>
            </a:pPr>
            <a:endParaRPr lang="en-US" altLang="en-US" sz="800" b="1" dirty="0">
              <a:latin typeface="Calibri" panose="020F0502020204030204" pitchFamily="34" charset="0"/>
              <a:ea typeface="Calibri" panose="020F0502020204030204" pitchFamily="34" charset="0"/>
              <a:cs typeface="Calibri" panose="020F0502020204030204" pitchFamily="34" charset="0"/>
            </a:endParaRPr>
          </a:p>
          <a:p>
            <a:pPr algn="ctr" defTabSz="566837" eaLnBrk="0" fontAlgn="base" hangingPunct="0">
              <a:spcBef>
                <a:spcPct val="0"/>
              </a:spcBef>
              <a:spcAft>
                <a:spcPct val="0"/>
              </a:spcAft>
            </a:pPr>
            <a:endParaRPr lang="en-US" altLang="en-US" sz="800" b="1" dirty="0">
              <a:latin typeface="Calibri" panose="020F0502020204030204" pitchFamily="34" charset="0"/>
              <a:ea typeface="Calibri" panose="020F0502020204030204" pitchFamily="34" charset="0"/>
              <a:cs typeface="Calibri" panose="020F0502020204030204" pitchFamily="34" charset="0"/>
            </a:endParaRPr>
          </a:p>
          <a:p>
            <a:pPr algn="ctr" defTabSz="566837" eaLnBrk="0" fontAlgn="base" hangingPunct="0">
              <a:spcBef>
                <a:spcPct val="0"/>
              </a:spcBef>
              <a:spcAft>
                <a:spcPct val="0"/>
              </a:spcAft>
            </a:pPr>
            <a:endParaRPr lang="en-US" altLang="en-US" sz="800" b="1" dirty="0">
              <a:latin typeface="Calibri" panose="020F0502020204030204" pitchFamily="34" charset="0"/>
              <a:ea typeface="Calibri" panose="020F0502020204030204" pitchFamily="34" charset="0"/>
              <a:cs typeface="Calibri" panose="020F0502020204030204" pitchFamily="34" charset="0"/>
            </a:endParaRPr>
          </a:p>
          <a:p>
            <a:pPr algn="ctr" defTabSz="566837" eaLnBrk="0" fontAlgn="base" hangingPunct="0">
              <a:spcBef>
                <a:spcPct val="0"/>
              </a:spcBef>
              <a:spcAft>
                <a:spcPct val="0"/>
              </a:spcAft>
            </a:pPr>
            <a:endParaRPr lang="en-US" altLang="en-US" sz="800" b="1" dirty="0">
              <a:latin typeface="Calibri" panose="020F0502020204030204" pitchFamily="34" charset="0"/>
              <a:ea typeface="Calibri" panose="020F0502020204030204" pitchFamily="34" charset="0"/>
              <a:cs typeface="Calibri" panose="020F0502020204030204" pitchFamily="34" charset="0"/>
            </a:endParaRPr>
          </a:p>
          <a:p>
            <a:pPr algn="ctr" defTabSz="566837" eaLnBrk="0" fontAlgn="base" hangingPunct="0">
              <a:spcBef>
                <a:spcPct val="0"/>
              </a:spcBef>
              <a:spcAft>
                <a:spcPct val="0"/>
              </a:spcAft>
            </a:pPr>
            <a:endParaRPr lang="en-US" altLang="en-US" sz="1000" b="1" dirty="0">
              <a:latin typeface="Calibri" panose="020F0502020204030204" pitchFamily="34" charset="0"/>
              <a:ea typeface="Calibri" panose="020F0502020204030204" pitchFamily="34" charset="0"/>
              <a:cs typeface="Calibri" panose="020F0502020204030204" pitchFamily="34" charset="0"/>
            </a:endParaRPr>
          </a:p>
          <a:p>
            <a:pPr algn="ctr" defTabSz="566837" eaLnBrk="0" fontAlgn="base" hangingPunct="0">
              <a:spcBef>
                <a:spcPct val="0"/>
              </a:spcBef>
              <a:spcAft>
                <a:spcPts val="124"/>
              </a:spcAft>
            </a:pPr>
            <a:r>
              <a:rPr lang="en-US" altLang="en-US" sz="800" b="1" dirty="0">
                <a:solidFill>
                  <a:srgbClr val="006580"/>
                </a:solidFill>
                <a:latin typeface="Calibri" panose="020F0502020204030204" pitchFamily="34" charset="0"/>
                <a:ea typeface="Calibri" panose="020F0502020204030204" pitchFamily="34" charset="0"/>
                <a:cs typeface="Calibri" panose="020F0502020204030204" pitchFamily="34" charset="0"/>
              </a:rPr>
              <a:t>‘Focused cloze’ activities</a:t>
            </a:r>
          </a:p>
          <a:p>
            <a:pPr algn="ctr" defTabSz="566837" eaLnBrk="0" fontAlgn="base" hangingPunct="0">
              <a:spcBef>
                <a:spcPct val="0"/>
              </a:spcBef>
              <a:spcAft>
                <a:spcPts val="1116"/>
              </a:spcAft>
            </a:pPr>
            <a:r>
              <a:rPr lang="en-US" altLang="en-US" sz="800" dirty="0">
                <a:latin typeface="Calibri" panose="020F0502020204030204" pitchFamily="34" charset="0"/>
                <a:ea typeface="Calibri" panose="020F0502020204030204" pitchFamily="34" charset="0"/>
                <a:cs typeface="Calibri" panose="020F0502020204030204" pitchFamily="34" charset="0"/>
              </a:rPr>
              <a:t>Consolidate understanding of key scientific terms</a:t>
            </a:r>
            <a:endParaRPr lang="en-US" altLang="en-US" sz="800" dirty="0"/>
          </a:p>
          <a:p>
            <a:pPr algn="ctr" defTabSz="566837" eaLnBrk="0" fontAlgn="base" hangingPunct="0">
              <a:spcBef>
                <a:spcPct val="0"/>
              </a:spcBef>
              <a:spcAft>
                <a:spcPts val="124"/>
              </a:spcAft>
            </a:pPr>
            <a:r>
              <a:rPr lang="en-US" altLang="en-US" sz="800" b="1" dirty="0" err="1">
                <a:solidFill>
                  <a:srgbClr val="006580"/>
                </a:solidFill>
                <a:latin typeface="Calibri" panose="020F0502020204030204" pitchFamily="34" charset="0"/>
                <a:ea typeface="Calibri" panose="020F0502020204030204" pitchFamily="34" charset="0"/>
                <a:cs typeface="Calibri" panose="020F0502020204030204" pitchFamily="34" charset="0"/>
              </a:rPr>
              <a:t>‘Re</a:t>
            </a:r>
            <a:r>
              <a:rPr lang="en-US" altLang="en-US" sz="800" b="1" dirty="0">
                <a:solidFill>
                  <a:srgbClr val="006580"/>
                </a:solidFill>
                <a:latin typeface="Calibri" panose="020F0502020204030204" pitchFamily="34" charset="0"/>
                <a:ea typeface="Calibri" panose="020F0502020204030204" pitchFamily="34" charset="0"/>
                <a:cs typeface="Calibri" panose="020F0502020204030204" pitchFamily="34" charset="0"/>
              </a:rPr>
              <a:t>-phrasing’ activities</a:t>
            </a:r>
          </a:p>
          <a:p>
            <a:pPr algn="ctr" defTabSz="566837" eaLnBrk="0" fontAlgn="base" hangingPunct="0">
              <a:spcBef>
                <a:spcPct val="0"/>
              </a:spcBef>
              <a:spcAft>
                <a:spcPts val="1116"/>
              </a:spcAft>
            </a:pPr>
            <a:r>
              <a:rPr lang="en-US" altLang="en-US" sz="800" dirty="0">
                <a:latin typeface="Calibri" panose="020F0502020204030204" pitchFamily="34" charset="0"/>
                <a:ea typeface="Calibri" panose="020F0502020204030204" pitchFamily="34" charset="0"/>
                <a:cs typeface="Calibri" panose="020F0502020204030204" pitchFamily="34" charset="0"/>
              </a:rPr>
              <a:t>Students encouraged to express scientific ideas in their own words</a:t>
            </a:r>
            <a:endParaRPr lang="en-US" altLang="en-US" sz="800" dirty="0"/>
          </a:p>
          <a:p>
            <a:pPr algn="ctr" defTabSz="566837" eaLnBrk="0" fontAlgn="base" hangingPunct="0">
              <a:spcBef>
                <a:spcPct val="0"/>
              </a:spcBef>
              <a:spcAft>
                <a:spcPts val="124"/>
              </a:spcAft>
            </a:pPr>
            <a:r>
              <a:rPr lang="en-US" altLang="en-US" sz="800" b="1" dirty="0">
                <a:solidFill>
                  <a:srgbClr val="006580"/>
                </a:solidFill>
                <a:latin typeface="Calibri" panose="020F0502020204030204" pitchFamily="34" charset="0"/>
                <a:ea typeface="Calibri" panose="020F0502020204030204" pitchFamily="34" charset="0"/>
                <a:cs typeface="Calibri" panose="020F0502020204030204" pitchFamily="34" charset="0"/>
              </a:rPr>
              <a:t>‘Identifying evidence’ activities</a:t>
            </a:r>
          </a:p>
          <a:p>
            <a:pPr algn="ctr" defTabSz="566837" eaLnBrk="0" fontAlgn="base" hangingPunct="0">
              <a:spcBef>
                <a:spcPct val="0"/>
              </a:spcBef>
              <a:spcAft>
                <a:spcPct val="0"/>
              </a:spcAft>
            </a:pPr>
            <a:r>
              <a:rPr lang="en-US" altLang="en-US" sz="800" dirty="0">
                <a:latin typeface="Calibri" panose="020F0502020204030204" pitchFamily="34" charset="0"/>
                <a:ea typeface="Calibri" panose="020F0502020204030204" pitchFamily="34" charset="0"/>
                <a:cs typeface="Calibri" panose="020F0502020204030204" pitchFamily="34" charset="0"/>
              </a:rPr>
              <a:t>Challenge students to identify the key ideas in passages of scientific writing</a:t>
            </a:r>
            <a:endParaRPr lang="en-US" altLang="en-US" sz="800" dirty="0">
              <a:latin typeface="Arial" panose="020B0604020202020204" pitchFamily="34" charset="0"/>
            </a:endParaRPr>
          </a:p>
        </p:txBody>
      </p:sp>
      <p:sp>
        <p:nvSpPr>
          <p:cNvPr id="15" name="Text Box 14"/>
          <p:cNvSpPr txBox="1">
            <a:spLocks noChangeAspect="1" noChangeArrowheads="1"/>
          </p:cNvSpPr>
          <p:nvPr/>
        </p:nvSpPr>
        <p:spPr bwMode="auto">
          <a:xfrm>
            <a:off x="7718701" y="2572837"/>
            <a:ext cx="1006490" cy="3275091"/>
          </a:xfrm>
          <a:prstGeom prst="rect">
            <a:avLst/>
          </a:prstGeom>
          <a:solidFill>
            <a:srgbClr val="FFFFFF"/>
          </a:solidFill>
          <a:ln w="9525">
            <a:noFill/>
            <a:miter lim="800000"/>
            <a:headEnd/>
            <a:tailEnd/>
          </a:ln>
        </p:spPr>
        <p:txBody>
          <a:bodyPr vert="horz" wrap="square" lIns="22316" tIns="28342" rIns="22316" bIns="28342" numCol="1" anchor="t" anchorCtr="0" compatLnSpc="1">
            <a:prstTxWarp prst="textNoShape">
              <a:avLst/>
            </a:prstTxWarp>
          </a:bodyPr>
          <a:lstStyle/>
          <a:p>
            <a:pPr algn="ctr" defTabSz="566837" eaLnBrk="0" fontAlgn="base" hangingPunct="0">
              <a:spcBef>
                <a:spcPct val="0"/>
              </a:spcBef>
              <a:spcAft>
                <a:spcPct val="0"/>
              </a:spcAft>
            </a:pPr>
            <a:endParaRPr lang="en-US" altLang="en-US" sz="800" b="1" dirty="0">
              <a:latin typeface="Calibri" panose="020F0502020204030204" pitchFamily="34" charset="0"/>
              <a:ea typeface="Calibri" panose="020F0502020204030204" pitchFamily="34" charset="0"/>
              <a:cs typeface="Calibri" panose="020F0502020204030204" pitchFamily="34" charset="0"/>
            </a:endParaRPr>
          </a:p>
          <a:p>
            <a:pPr algn="ctr" defTabSz="566837" eaLnBrk="0" fontAlgn="base" hangingPunct="0">
              <a:spcBef>
                <a:spcPct val="0"/>
              </a:spcBef>
              <a:spcAft>
                <a:spcPct val="0"/>
              </a:spcAft>
            </a:pPr>
            <a:endParaRPr lang="en-US" altLang="en-US" sz="800" b="1" dirty="0">
              <a:latin typeface="Calibri" panose="020F0502020204030204" pitchFamily="34" charset="0"/>
              <a:ea typeface="Calibri" panose="020F0502020204030204" pitchFamily="34" charset="0"/>
              <a:cs typeface="Calibri" panose="020F0502020204030204" pitchFamily="34" charset="0"/>
            </a:endParaRPr>
          </a:p>
          <a:p>
            <a:pPr algn="ctr" defTabSz="566837" eaLnBrk="0" fontAlgn="base" hangingPunct="0">
              <a:spcBef>
                <a:spcPct val="0"/>
              </a:spcBef>
              <a:spcAft>
                <a:spcPct val="0"/>
              </a:spcAft>
            </a:pPr>
            <a:endParaRPr lang="en-US" altLang="en-US" sz="800" b="1" dirty="0">
              <a:latin typeface="Calibri" panose="020F0502020204030204" pitchFamily="34" charset="0"/>
              <a:ea typeface="Calibri" panose="020F0502020204030204" pitchFamily="34" charset="0"/>
              <a:cs typeface="Calibri" panose="020F0502020204030204" pitchFamily="34" charset="0"/>
            </a:endParaRPr>
          </a:p>
          <a:p>
            <a:pPr algn="ctr" defTabSz="566837" eaLnBrk="0" fontAlgn="base" hangingPunct="0">
              <a:spcBef>
                <a:spcPct val="0"/>
              </a:spcBef>
              <a:spcAft>
                <a:spcPct val="0"/>
              </a:spcAft>
            </a:pPr>
            <a:endParaRPr lang="en-US" altLang="en-US" sz="800" b="1" dirty="0">
              <a:latin typeface="Calibri" panose="020F0502020204030204" pitchFamily="34" charset="0"/>
              <a:ea typeface="Calibri" panose="020F0502020204030204" pitchFamily="34" charset="0"/>
              <a:cs typeface="Calibri" panose="020F0502020204030204" pitchFamily="34" charset="0"/>
            </a:endParaRPr>
          </a:p>
          <a:p>
            <a:pPr algn="ctr" defTabSz="566837" eaLnBrk="0" fontAlgn="base" hangingPunct="0">
              <a:spcBef>
                <a:spcPct val="0"/>
              </a:spcBef>
              <a:spcAft>
                <a:spcPct val="0"/>
              </a:spcAft>
            </a:pPr>
            <a:endParaRPr lang="en-US" altLang="en-US" sz="1000" b="1" dirty="0">
              <a:latin typeface="Calibri" panose="020F0502020204030204" pitchFamily="34" charset="0"/>
              <a:ea typeface="Calibri" panose="020F0502020204030204" pitchFamily="34" charset="0"/>
              <a:cs typeface="Calibri" panose="020F0502020204030204" pitchFamily="34" charset="0"/>
            </a:endParaRPr>
          </a:p>
          <a:p>
            <a:pPr algn="ctr" defTabSz="566837" eaLnBrk="0" fontAlgn="base" hangingPunct="0">
              <a:spcBef>
                <a:spcPct val="0"/>
              </a:spcBef>
              <a:spcAft>
                <a:spcPts val="124"/>
              </a:spcAft>
            </a:pPr>
            <a:r>
              <a:rPr lang="en-US" altLang="en-US" sz="800" b="1" dirty="0">
                <a:solidFill>
                  <a:srgbClr val="006580"/>
                </a:solidFill>
                <a:latin typeface="Calibri" panose="020F0502020204030204" pitchFamily="34" charset="0"/>
                <a:ea typeface="Calibri" panose="020F0502020204030204" pitchFamily="34" charset="0"/>
                <a:cs typeface="Calibri" panose="020F0502020204030204" pitchFamily="34" charset="0"/>
              </a:rPr>
              <a:t>Progression toolkits</a:t>
            </a:r>
          </a:p>
          <a:p>
            <a:pPr algn="ctr" defTabSz="566837" eaLnBrk="0" fontAlgn="base" hangingPunct="0">
              <a:spcBef>
                <a:spcPct val="0"/>
              </a:spcBef>
              <a:spcAft>
                <a:spcPts val="744"/>
              </a:spcAft>
            </a:pPr>
            <a:r>
              <a:rPr lang="en-US" altLang="en-US" sz="800" dirty="0">
                <a:latin typeface="Calibri" panose="020F0502020204030204" pitchFamily="34" charset="0"/>
                <a:ea typeface="Calibri" panose="020F0502020204030204" pitchFamily="34" charset="0"/>
                <a:cs typeface="Calibri" panose="020F0502020204030204" pitchFamily="34" charset="0"/>
              </a:rPr>
              <a:t>All that is needed for progression without levels, including:</a:t>
            </a:r>
            <a:endParaRPr lang="en-US" altLang="en-US" sz="800" dirty="0"/>
          </a:p>
          <a:p>
            <a:pPr algn="ctr" defTabSz="566837" eaLnBrk="0" fontAlgn="base" hangingPunct="0">
              <a:spcBef>
                <a:spcPct val="0"/>
              </a:spcBef>
              <a:spcAft>
                <a:spcPts val="124"/>
              </a:spcAft>
            </a:pPr>
            <a:r>
              <a:rPr lang="en-US" altLang="en-US" sz="800" b="1" dirty="0">
                <a:solidFill>
                  <a:srgbClr val="006580"/>
                </a:solidFill>
                <a:latin typeface="Calibri" panose="020F0502020204030204" pitchFamily="34" charset="0"/>
                <a:ea typeface="Calibri" panose="020F0502020204030204" pitchFamily="34" charset="0"/>
                <a:cs typeface="Calibri" panose="020F0502020204030204" pitchFamily="34" charset="0"/>
              </a:rPr>
              <a:t>Progression pathways</a:t>
            </a:r>
          </a:p>
          <a:p>
            <a:pPr algn="ctr" defTabSz="566837" eaLnBrk="0" fontAlgn="base" hangingPunct="0">
              <a:spcBef>
                <a:spcPct val="0"/>
              </a:spcBef>
              <a:spcAft>
                <a:spcPts val="744"/>
              </a:spcAft>
            </a:pPr>
            <a:r>
              <a:rPr lang="en-US" altLang="en-US" sz="800" dirty="0">
                <a:latin typeface="Calibri" panose="020F0502020204030204" pitchFamily="34" charset="0"/>
                <a:ea typeface="Calibri" panose="020F0502020204030204" pitchFamily="34" charset="0"/>
                <a:cs typeface="Calibri" panose="020F0502020204030204" pitchFamily="34" charset="0"/>
              </a:rPr>
              <a:t>Research-Informed</a:t>
            </a:r>
            <a:r>
              <a:rPr lang="en-US" altLang="en-US" sz="800" b="1" dirty="0">
                <a:latin typeface="Calibri" panose="020F0502020204030204" pitchFamily="34" charset="0"/>
                <a:ea typeface="Calibri" panose="020F0502020204030204" pitchFamily="34" charset="0"/>
                <a:cs typeface="Calibri" panose="020F0502020204030204" pitchFamily="34" charset="0"/>
              </a:rPr>
              <a:t> </a:t>
            </a:r>
            <a:r>
              <a:rPr lang="en-US" altLang="en-US" sz="800" dirty="0">
                <a:latin typeface="Calibri" panose="020F0502020204030204" pitchFamily="34" charset="0"/>
                <a:ea typeface="Calibri" panose="020F0502020204030204" pitchFamily="34" charset="0"/>
                <a:cs typeface="Calibri" panose="020F0502020204030204" pitchFamily="34" charset="0"/>
              </a:rPr>
              <a:t>learning steps for each key concept</a:t>
            </a:r>
            <a:endParaRPr lang="en-US" altLang="en-US" sz="800" dirty="0"/>
          </a:p>
          <a:p>
            <a:pPr algn="ctr" defTabSz="566837" eaLnBrk="0" fontAlgn="base" hangingPunct="0">
              <a:spcBef>
                <a:spcPct val="0"/>
              </a:spcBef>
              <a:spcAft>
                <a:spcPts val="124"/>
              </a:spcAft>
            </a:pPr>
            <a:r>
              <a:rPr lang="en-US" altLang="en-US" sz="800" b="1" dirty="0">
                <a:solidFill>
                  <a:srgbClr val="006580"/>
                </a:solidFill>
                <a:latin typeface="Calibri" panose="020F0502020204030204" pitchFamily="34" charset="0"/>
                <a:ea typeface="Calibri" panose="020F0502020204030204" pitchFamily="34" charset="0"/>
                <a:cs typeface="Calibri" panose="020F0502020204030204" pitchFamily="34" charset="0"/>
              </a:rPr>
              <a:t>Diagnostic questions</a:t>
            </a:r>
          </a:p>
          <a:p>
            <a:pPr algn="ctr" defTabSz="566837" eaLnBrk="0" fontAlgn="base" hangingPunct="0">
              <a:spcBef>
                <a:spcPct val="0"/>
              </a:spcBef>
              <a:spcAft>
                <a:spcPts val="744"/>
              </a:spcAft>
            </a:pPr>
            <a:r>
              <a:rPr lang="en-US" altLang="en-US" sz="800" dirty="0">
                <a:latin typeface="Calibri" panose="020F0502020204030204" pitchFamily="34" charset="0"/>
                <a:ea typeface="Calibri" panose="020F0502020204030204" pitchFamily="34" charset="0"/>
                <a:cs typeface="Calibri" panose="020F0502020204030204" pitchFamily="34" charset="0"/>
              </a:rPr>
              <a:t>Provide feedback from student to teacher, to help you decide what happens next</a:t>
            </a:r>
            <a:endParaRPr lang="en-US" altLang="en-US" sz="800" dirty="0"/>
          </a:p>
          <a:p>
            <a:pPr algn="ctr" defTabSz="566837" eaLnBrk="0" fontAlgn="base" hangingPunct="0">
              <a:spcBef>
                <a:spcPct val="0"/>
              </a:spcBef>
              <a:spcAft>
                <a:spcPts val="124"/>
              </a:spcAft>
            </a:pPr>
            <a:r>
              <a:rPr lang="en-US" altLang="en-US" sz="800" b="1" dirty="0">
                <a:solidFill>
                  <a:srgbClr val="006580"/>
                </a:solidFill>
                <a:latin typeface="Calibri" panose="020F0502020204030204" pitchFamily="34" charset="0"/>
                <a:ea typeface="Calibri" panose="020F0502020204030204" pitchFamily="34" charset="0"/>
                <a:cs typeface="Calibri" panose="020F0502020204030204" pitchFamily="34" charset="0"/>
              </a:rPr>
              <a:t>Response activities</a:t>
            </a:r>
          </a:p>
          <a:p>
            <a:pPr algn="ctr" defTabSz="566837" eaLnBrk="0" fontAlgn="base" hangingPunct="0">
              <a:spcBef>
                <a:spcPct val="0"/>
              </a:spcBef>
              <a:spcAft>
                <a:spcPct val="0"/>
              </a:spcAft>
            </a:pPr>
            <a:r>
              <a:rPr lang="en-US" altLang="en-US" sz="800" dirty="0">
                <a:latin typeface="Calibri" panose="020F0502020204030204" pitchFamily="34" charset="0"/>
                <a:ea typeface="Calibri" panose="020F0502020204030204" pitchFamily="34" charset="0"/>
                <a:cs typeface="Calibri" panose="020F0502020204030204" pitchFamily="34" charset="0"/>
              </a:rPr>
              <a:t>Challenge misunderstandings and build scientific thinking</a:t>
            </a:r>
            <a:endParaRPr lang="en-US" altLang="en-US" sz="800" dirty="0">
              <a:latin typeface="Arial" panose="020B0604020202020204" pitchFamily="34" charset="0"/>
            </a:endParaRPr>
          </a:p>
        </p:txBody>
      </p:sp>
      <p:sp>
        <p:nvSpPr>
          <p:cNvPr id="19" name="Rectangle 25"/>
          <p:cNvSpPr>
            <a:spLocks noChangeArrowheads="1"/>
          </p:cNvSpPr>
          <p:nvPr/>
        </p:nvSpPr>
        <p:spPr bwMode="auto">
          <a:xfrm>
            <a:off x="0" y="5904586"/>
            <a:ext cx="9144000" cy="953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6684" tIns="0" rIns="56684" bIns="28342" numCol="1" anchor="ctr" anchorCtr="0" compatLnSpc="1">
            <a:prstTxWarp prst="textNoShape">
              <a:avLst/>
            </a:prstTxWarp>
            <a:noAutofit/>
          </a:bodyPr>
          <a:lstStyle/>
          <a:p>
            <a:pPr algn="ctr" defTabSz="566837" eaLnBrk="0" fontAlgn="base" hangingPunct="0">
              <a:spcBef>
                <a:spcPct val="0"/>
              </a:spcBef>
              <a:spcAft>
                <a:spcPts val="248"/>
              </a:spcAft>
            </a:pPr>
            <a:r>
              <a:rPr lang="en-GB" altLang="en-US" sz="1200" b="1" dirty="0">
                <a:solidFill>
                  <a:srgbClr val="494A4A"/>
                </a:solidFill>
                <a:cs typeface="Arial" panose="020B0604020202020204" pitchFamily="34" charset="0"/>
              </a:rPr>
              <a:t>Research evidence-informed resources FREE to download from</a:t>
            </a:r>
          </a:p>
          <a:p>
            <a:pPr algn="ctr" defTabSz="566837" eaLnBrk="0" fontAlgn="base" hangingPunct="0">
              <a:spcBef>
                <a:spcPct val="0"/>
              </a:spcBef>
              <a:spcAft>
                <a:spcPct val="0"/>
              </a:spcAft>
            </a:pPr>
            <a:r>
              <a:rPr lang="en-GB" altLang="en-US" sz="1700" b="1" dirty="0">
                <a:solidFill>
                  <a:srgbClr val="006580"/>
                </a:solidFill>
                <a:cs typeface="Arial" panose="020B0604020202020204" pitchFamily="34" charset="0"/>
              </a:rPr>
              <a:t>www.BestEvidenceScienceTeaching.org</a:t>
            </a:r>
            <a:r>
              <a:rPr lang="en-GB" altLang="en-US" sz="1700" b="1" dirty="0">
                <a:cs typeface="Arial" panose="020B0604020202020204" pitchFamily="34" charset="0"/>
              </a:rPr>
              <a:t> </a:t>
            </a:r>
            <a:endParaRPr lang="en-GB" altLang="en-US" sz="2200" baseline="30000" dirty="0">
              <a:solidFill>
                <a:srgbClr val="006580"/>
              </a:solidFill>
              <a:ea typeface="Calibri" panose="020F0502020204030204" pitchFamily="34" charset="0"/>
              <a:cs typeface="Times New Roman" panose="02020603050405020304" pitchFamily="18" charset="0"/>
              <a:sym typeface="Symbol" panose="05050102010706020507" pitchFamily="18" charset="2"/>
            </a:endParaRPr>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0632" y="6182289"/>
            <a:ext cx="944558" cy="398007"/>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416" y="275191"/>
            <a:ext cx="1314420" cy="548030"/>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416" y="6281080"/>
            <a:ext cx="1103330" cy="200426"/>
          </a:xfrm>
          <a:prstGeom prst="rect">
            <a:avLst/>
          </a:prstGeom>
        </p:spPr>
      </p:pic>
      <p:grpSp>
        <p:nvGrpSpPr>
          <p:cNvPr id="31" name="Group 30"/>
          <p:cNvGrpSpPr/>
          <p:nvPr/>
        </p:nvGrpSpPr>
        <p:grpSpPr>
          <a:xfrm>
            <a:off x="373849" y="2577902"/>
            <a:ext cx="988465" cy="569387"/>
            <a:chOff x="605169" y="4023825"/>
            <a:chExt cx="1634400" cy="887690"/>
          </a:xfrm>
        </p:grpSpPr>
        <p:sp>
          <p:nvSpPr>
            <p:cNvPr id="30" name="TextBox 29"/>
            <p:cNvSpPr txBox="1"/>
            <p:nvPr/>
          </p:nvSpPr>
          <p:spPr>
            <a:xfrm>
              <a:off x="605169" y="4023825"/>
              <a:ext cx="1634400" cy="887690"/>
            </a:xfrm>
            <a:prstGeom prst="rect">
              <a:avLst/>
            </a:prstGeom>
            <a:solidFill>
              <a:srgbClr val="F4F4F4"/>
            </a:solidFill>
          </p:spPr>
          <p:txBody>
            <a:bodyPr wrap="square" rtlCol="0">
              <a:spAutoFit/>
            </a:bodyPr>
            <a:lstStyle/>
            <a:p>
              <a:pPr algn="ctr" defTabSz="566837" eaLnBrk="0" fontAlgn="base" hangingPunct="0">
                <a:spcBef>
                  <a:spcPct val="0"/>
                </a:spcBef>
                <a:spcAft>
                  <a:spcPct val="0"/>
                </a:spcAft>
              </a:pPr>
              <a:r>
                <a:rPr lang="en-US" altLang="en-US" sz="800" b="1" dirty="0">
                  <a:latin typeface="Calibri" panose="020F0502020204030204" pitchFamily="34" charset="0"/>
                  <a:ea typeface="Calibri" panose="020F0502020204030204" pitchFamily="34" charset="0"/>
                  <a:cs typeface="Calibri" panose="020F0502020204030204" pitchFamily="34" charset="0"/>
                </a:rPr>
                <a:t>How</a:t>
              </a:r>
            </a:p>
            <a:p>
              <a:pPr algn="ctr" defTabSz="566837" eaLnBrk="0" fontAlgn="base" hangingPunct="0">
                <a:spcBef>
                  <a:spcPct val="0"/>
                </a:spcBef>
                <a:spcAft>
                  <a:spcPct val="0"/>
                </a:spcAft>
              </a:pPr>
              <a:endParaRPr lang="en-US" altLang="en-US" sz="1500" b="1" dirty="0">
                <a:latin typeface="Calibri" panose="020F0502020204030204" pitchFamily="34" charset="0"/>
                <a:ea typeface="Calibri" panose="020F0502020204030204" pitchFamily="34" charset="0"/>
                <a:cs typeface="Calibri" panose="020F0502020204030204" pitchFamily="34" charset="0"/>
              </a:endParaRPr>
            </a:p>
            <a:p>
              <a:pPr algn="ctr" defTabSz="566837" eaLnBrk="0" fontAlgn="base" hangingPunct="0">
                <a:spcBef>
                  <a:spcPct val="0"/>
                </a:spcBef>
                <a:spcAft>
                  <a:spcPct val="0"/>
                </a:spcAft>
              </a:pPr>
              <a:r>
                <a:rPr lang="en-US" altLang="en-US" sz="800" b="1" dirty="0">
                  <a:latin typeface="Calibri" panose="020F0502020204030204" pitchFamily="34" charset="0"/>
                  <a:ea typeface="Calibri" panose="020F0502020204030204" pitchFamily="34" charset="0"/>
                  <a:cs typeface="Calibri" panose="020F0502020204030204" pitchFamily="34" charset="0"/>
                </a:rPr>
                <a:t>can help:</a:t>
              </a:r>
            </a:p>
          </p:txBody>
        </p:sp>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2211" y="4322102"/>
              <a:ext cx="720000" cy="283044"/>
            </a:xfrm>
            <a:prstGeom prst="rect">
              <a:avLst/>
            </a:prstGeom>
          </p:spPr>
        </p:pic>
      </p:grpSp>
      <p:grpSp>
        <p:nvGrpSpPr>
          <p:cNvPr id="32" name="Group 31"/>
          <p:cNvGrpSpPr/>
          <p:nvPr/>
        </p:nvGrpSpPr>
        <p:grpSpPr>
          <a:xfrm>
            <a:off x="1599492" y="2577902"/>
            <a:ext cx="988465" cy="569387"/>
            <a:chOff x="605169" y="4023825"/>
            <a:chExt cx="1634400" cy="887690"/>
          </a:xfrm>
        </p:grpSpPr>
        <p:sp>
          <p:nvSpPr>
            <p:cNvPr id="33" name="TextBox 32"/>
            <p:cNvSpPr txBox="1"/>
            <p:nvPr/>
          </p:nvSpPr>
          <p:spPr>
            <a:xfrm>
              <a:off x="605169" y="4023825"/>
              <a:ext cx="1634400" cy="887690"/>
            </a:xfrm>
            <a:prstGeom prst="rect">
              <a:avLst/>
            </a:prstGeom>
            <a:solidFill>
              <a:srgbClr val="F4F4F4"/>
            </a:solidFill>
          </p:spPr>
          <p:txBody>
            <a:bodyPr wrap="square" rtlCol="0">
              <a:spAutoFit/>
            </a:bodyPr>
            <a:lstStyle/>
            <a:p>
              <a:pPr algn="ctr" defTabSz="566837" eaLnBrk="0" fontAlgn="base" hangingPunct="0">
                <a:spcBef>
                  <a:spcPct val="0"/>
                </a:spcBef>
                <a:spcAft>
                  <a:spcPct val="0"/>
                </a:spcAft>
              </a:pPr>
              <a:r>
                <a:rPr lang="en-US" altLang="en-US" sz="800" b="1" dirty="0">
                  <a:latin typeface="Calibri" panose="020F0502020204030204" pitchFamily="34" charset="0"/>
                  <a:ea typeface="Calibri" panose="020F0502020204030204" pitchFamily="34" charset="0"/>
                  <a:cs typeface="Calibri" panose="020F0502020204030204" pitchFamily="34" charset="0"/>
                </a:rPr>
                <a:t>How</a:t>
              </a:r>
            </a:p>
            <a:p>
              <a:pPr algn="ctr" defTabSz="566837" eaLnBrk="0" fontAlgn="base" hangingPunct="0">
                <a:spcBef>
                  <a:spcPct val="0"/>
                </a:spcBef>
                <a:spcAft>
                  <a:spcPct val="0"/>
                </a:spcAft>
              </a:pPr>
              <a:endParaRPr lang="en-US" altLang="en-US" sz="1500" b="1" dirty="0">
                <a:latin typeface="Calibri" panose="020F0502020204030204" pitchFamily="34" charset="0"/>
                <a:ea typeface="Calibri" panose="020F0502020204030204" pitchFamily="34" charset="0"/>
                <a:cs typeface="Calibri" panose="020F0502020204030204" pitchFamily="34" charset="0"/>
              </a:endParaRPr>
            </a:p>
            <a:p>
              <a:pPr algn="ctr" defTabSz="566837" eaLnBrk="0" fontAlgn="base" hangingPunct="0">
                <a:spcBef>
                  <a:spcPct val="0"/>
                </a:spcBef>
                <a:spcAft>
                  <a:spcPct val="0"/>
                </a:spcAft>
              </a:pPr>
              <a:r>
                <a:rPr lang="en-US" altLang="en-US" sz="800" b="1" dirty="0">
                  <a:latin typeface="Calibri" panose="020F0502020204030204" pitchFamily="34" charset="0"/>
                  <a:ea typeface="Calibri" panose="020F0502020204030204" pitchFamily="34" charset="0"/>
                  <a:cs typeface="Calibri" panose="020F0502020204030204" pitchFamily="34" charset="0"/>
                </a:rPr>
                <a:t>can help:</a:t>
              </a:r>
            </a:p>
          </p:txBody>
        </p:sp>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2211" y="4322102"/>
              <a:ext cx="720000" cy="283044"/>
            </a:xfrm>
            <a:prstGeom prst="rect">
              <a:avLst/>
            </a:prstGeom>
          </p:spPr>
        </p:pic>
      </p:grpSp>
      <p:grpSp>
        <p:nvGrpSpPr>
          <p:cNvPr id="35" name="Group 34"/>
          <p:cNvGrpSpPr/>
          <p:nvPr/>
        </p:nvGrpSpPr>
        <p:grpSpPr>
          <a:xfrm>
            <a:off x="2825136" y="2577902"/>
            <a:ext cx="988465" cy="569387"/>
            <a:chOff x="605169" y="4023825"/>
            <a:chExt cx="1634400" cy="887690"/>
          </a:xfrm>
        </p:grpSpPr>
        <p:sp>
          <p:nvSpPr>
            <p:cNvPr id="36" name="TextBox 35"/>
            <p:cNvSpPr txBox="1"/>
            <p:nvPr/>
          </p:nvSpPr>
          <p:spPr>
            <a:xfrm>
              <a:off x="605169" y="4023825"/>
              <a:ext cx="1634400" cy="887690"/>
            </a:xfrm>
            <a:prstGeom prst="rect">
              <a:avLst/>
            </a:prstGeom>
            <a:solidFill>
              <a:srgbClr val="F4F4F4"/>
            </a:solidFill>
          </p:spPr>
          <p:txBody>
            <a:bodyPr wrap="square" rtlCol="0">
              <a:spAutoFit/>
            </a:bodyPr>
            <a:lstStyle/>
            <a:p>
              <a:pPr algn="ctr" defTabSz="566837" eaLnBrk="0" fontAlgn="base" hangingPunct="0">
                <a:spcBef>
                  <a:spcPct val="0"/>
                </a:spcBef>
                <a:spcAft>
                  <a:spcPct val="0"/>
                </a:spcAft>
              </a:pPr>
              <a:r>
                <a:rPr lang="en-US" altLang="en-US" sz="800" b="1" dirty="0">
                  <a:latin typeface="Calibri" panose="020F0502020204030204" pitchFamily="34" charset="0"/>
                  <a:ea typeface="Calibri" panose="020F0502020204030204" pitchFamily="34" charset="0"/>
                  <a:cs typeface="Calibri" panose="020F0502020204030204" pitchFamily="34" charset="0"/>
                </a:rPr>
                <a:t>How</a:t>
              </a:r>
            </a:p>
            <a:p>
              <a:pPr algn="ctr" defTabSz="566837" eaLnBrk="0" fontAlgn="base" hangingPunct="0">
                <a:spcBef>
                  <a:spcPct val="0"/>
                </a:spcBef>
                <a:spcAft>
                  <a:spcPct val="0"/>
                </a:spcAft>
              </a:pPr>
              <a:endParaRPr lang="en-US" altLang="en-US" sz="1500" b="1" dirty="0">
                <a:latin typeface="Calibri" panose="020F0502020204030204" pitchFamily="34" charset="0"/>
                <a:ea typeface="Calibri" panose="020F0502020204030204" pitchFamily="34" charset="0"/>
                <a:cs typeface="Calibri" panose="020F0502020204030204" pitchFamily="34" charset="0"/>
              </a:endParaRPr>
            </a:p>
            <a:p>
              <a:pPr algn="ctr" defTabSz="566837" eaLnBrk="0" fontAlgn="base" hangingPunct="0">
                <a:spcBef>
                  <a:spcPct val="0"/>
                </a:spcBef>
                <a:spcAft>
                  <a:spcPct val="0"/>
                </a:spcAft>
              </a:pPr>
              <a:r>
                <a:rPr lang="en-US" altLang="en-US" sz="800" b="1" dirty="0">
                  <a:latin typeface="Calibri" panose="020F0502020204030204" pitchFamily="34" charset="0"/>
                  <a:ea typeface="Calibri" panose="020F0502020204030204" pitchFamily="34" charset="0"/>
                  <a:cs typeface="Calibri" panose="020F0502020204030204" pitchFamily="34" charset="0"/>
                </a:rPr>
                <a:t>can help:</a:t>
              </a:r>
            </a:p>
          </p:txBody>
        </p:sp>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2211" y="4322102"/>
              <a:ext cx="720000" cy="283044"/>
            </a:xfrm>
            <a:prstGeom prst="rect">
              <a:avLst/>
            </a:prstGeom>
          </p:spPr>
        </p:pic>
      </p:grpSp>
      <p:grpSp>
        <p:nvGrpSpPr>
          <p:cNvPr id="38" name="Group 37"/>
          <p:cNvGrpSpPr/>
          <p:nvPr/>
        </p:nvGrpSpPr>
        <p:grpSpPr>
          <a:xfrm>
            <a:off x="4050780" y="2577902"/>
            <a:ext cx="988465" cy="569387"/>
            <a:chOff x="605169" y="4023825"/>
            <a:chExt cx="1634400" cy="887690"/>
          </a:xfrm>
        </p:grpSpPr>
        <p:sp>
          <p:nvSpPr>
            <p:cNvPr id="39" name="TextBox 38"/>
            <p:cNvSpPr txBox="1"/>
            <p:nvPr/>
          </p:nvSpPr>
          <p:spPr>
            <a:xfrm>
              <a:off x="605169" y="4023825"/>
              <a:ext cx="1634400" cy="887690"/>
            </a:xfrm>
            <a:prstGeom prst="rect">
              <a:avLst/>
            </a:prstGeom>
            <a:solidFill>
              <a:srgbClr val="F4F4F4"/>
            </a:solidFill>
          </p:spPr>
          <p:txBody>
            <a:bodyPr wrap="square" rtlCol="0">
              <a:spAutoFit/>
            </a:bodyPr>
            <a:lstStyle/>
            <a:p>
              <a:pPr algn="ctr" defTabSz="566837" eaLnBrk="0" fontAlgn="base" hangingPunct="0">
                <a:spcBef>
                  <a:spcPct val="0"/>
                </a:spcBef>
                <a:spcAft>
                  <a:spcPct val="0"/>
                </a:spcAft>
              </a:pPr>
              <a:r>
                <a:rPr lang="en-US" altLang="en-US" sz="800" b="1" dirty="0">
                  <a:latin typeface="Calibri" panose="020F0502020204030204" pitchFamily="34" charset="0"/>
                  <a:ea typeface="Calibri" panose="020F0502020204030204" pitchFamily="34" charset="0"/>
                  <a:cs typeface="Calibri" panose="020F0502020204030204" pitchFamily="34" charset="0"/>
                </a:rPr>
                <a:t>How</a:t>
              </a:r>
            </a:p>
            <a:p>
              <a:pPr algn="ctr" defTabSz="566837" eaLnBrk="0" fontAlgn="base" hangingPunct="0">
                <a:spcBef>
                  <a:spcPct val="0"/>
                </a:spcBef>
                <a:spcAft>
                  <a:spcPct val="0"/>
                </a:spcAft>
              </a:pPr>
              <a:endParaRPr lang="en-US" altLang="en-US" sz="1500" b="1" dirty="0">
                <a:latin typeface="Calibri" panose="020F0502020204030204" pitchFamily="34" charset="0"/>
                <a:ea typeface="Calibri" panose="020F0502020204030204" pitchFamily="34" charset="0"/>
                <a:cs typeface="Calibri" panose="020F0502020204030204" pitchFamily="34" charset="0"/>
              </a:endParaRPr>
            </a:p>
            <a:p>
              <a:pPr algn="ctr" defTabSz="566837" eaLnBrk="0" fontAlgn="base" hangingPunct="0">
                <a:spcBef>
                  <a:spcPct val="0"/>
                </a:spcBef>
                <a:spcAft>
                  <a:spcPct val="0"/>
                </a:spcAft>
              </a:pPr>
              <a:r>
                <a:rPr lang="en-US" altLang="en-US" sz="800" b="1" dirty="0">
                  <a:latin typeface="Calibri" panose="020F0502020204030204" pitchFamily="34" charset="0"/>
                  <a:ea typeface="Calibri" panose="020F0502020204030204" pitchFamily="34" charset="0"/>
                  <a:cs typeface="Calibri" panose="020F0502020204030204" pitchFamily="34" charset="0"/>
                </a:rPr>
                <a:t>can help:</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2211" y="4322102"/>
              <a:ext cx="720000" cy="283044"/>
            </a:xfrm>
            <a:prstGeom prst="rect">
              <a:avLst/>
            </a:prstGeom>
          </p:spPr>
        </p:pic>
      </p:grpSp>
      <p:grpSp>
        <p:nvGrpSpPr>
          <p:cNvPr id="41" name="Group 40"/>
          <p:cNvGrpSpPr/>
          <p:nvPr/>
        </p:nvGrpSpPr>
        <p:grpSpPr>
          <a:xfrm>
            <a:off x="5276424" y="2577902"/>
            <a:ext cx="988465" cy="569387"/>
            <a:chOff x="605169" y="4023825"/>
            <a:chExt cx="1634400" cy="887690"/>
          </a:xfrm>
        </p:grpSpPr>
        <p:sp>
          <p:nvSpPr>
            <p:cNvPr id="42" name="TextBox 41"/>
            <p:cNvSpPr txBox="1"/>
            <p:nvPr/>
          </p:nvSpPr>
          <p:spPr>
            <a:xfrm>
              <a:off x="605169" y="4023825"/>
              <a:ext cx="1634400" cy="887690"/>
            </a:xfrm>
            <a:prstGeom prst="rect">
              <a:avLst/>
            </a:prstGeom>
            <a:solidFill>
              <a:srgbClr val="F4F4F4"/>
            </a:solidFill>
          </p:spPr>
          <p:txBody>
            <a:bodyPr wrap="square" rtlCol="0">
              <a:spAutoFit/>
            </a:bodyPr>
            <a:lstStyle/>
            <a:p>
              <a:pPr algn="ctr" defTabSz="566837" eaLnBrk="0" fontAlgn="base" hangingPunct="0">
                <a:spcBef>
                  <a:spcPct val="0"/>
                </a:spcBef>
                <a:spcAft>
                  <a:spcPct val="0"/>
                </a:spcAft>
              </a:pPr>
              <a:r>
                <a:rPr lang="en-US" altLang="en-US" sz="800" b="1" dirty="0">
                  <a:latin typeface="Calibri" panose="020F0502020204030204" pitchFamily="34" charset="0"/>
                  <a:ea typeface="Calibri" panose="020F0502020204030204" pitchFamily="34" charset="0"/>
                  <a:cs typeface="Calibri" panose="020F0502020204030204" pitchFamily="34" charset="0"/>
                </a:rPr>
                <a:t>How</a:t>
              </a:r>
            </a:p>
            <a:p>
              <a:pPr algn="ctr" defTabSz="566837" eaLnBrk="0" fontAlgn="base" hangingPunct="0">
                <a:spcBef>
                  <a:spcPct val="0"/>
                </a:spcBef>
                <a:spcAft>
                  <a:spcPct val="0"/>
                </a:spcAft>
              </a:pPr>
              <a:endParaRPr lang="en-US" altLang="en-US" sz="1500" b="1" dirty="0">
                <a:latin typeface="Calibri" panose="020F0502020204030204" pitchFamily="34" charset="0"/>
                <a:ea typeface="Calibri" panose="020F0502020204030204" pitchFamily="34" charset="0"/>
                <a:cs typeface="Calibri" panose="020F0502020204030204" pitchFamily="34" charset="0"/>
              </a:endParaRPr>
            </a:p>
            <a:p>
              <a:pPr algn="ctr" defTabSz="566837" eaLnBrk="0" fontAlgn="base" hangingPunct="0">
                <a:spcBef>
                  <a:spcPct val="0"/>
                </a:spcBef>
                <a:spcAft>
                  <a:spcPct val="0"/>
                </a:spcAft>
              </a:pPr>
              <a:r>
                <a:rPr lang="en-US" altLang="en-US" sz="800" b="1" dirty="0">
                  <a:latin typeface="Calibri" panose="020F0502020204030204" pitchFamily="34" charset="0"/>
                  <a:ea typeface="Calibri" panose="020F0502020204030204" pitchFamily="34" charset="0"/>
                  <a:cs typeface="Calibri" panose="020F0502020204030204" pitchFamily="34" charset="0"/>
                </a:rPr>
                <a:t>can help:</a:t>
              </a:r>
            </a:p>
          </p:txBody>
        </p:sp>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2211" y="4322102"/>
              <a:ext cx="720000" cy="283044"/>
            </a:xfrm>
            <a:prstGeom prst="rect">
              <a:avLst/>
            </a:prstGeom>
          </p:spPr>
        </p:pic>
      </p:grpSp>
      <p:grpSp>
        <p:nvGrpSpPr>
          <p:cNvPr id="44" name="Group 43"/>
          <p:cNvGrpSpPr/>
          <p:nvPr/>
        </p:nvGrpSpPr>
        <p:grpSpPr>
          <a:xfrm>
            <a:off x="6502068" y="2577902"/>
            <a:ext cx="988465" cy="569387"/>
            <a:chOff x="605169" y="4023825"/>
            <a:chExt cx="1634400" cy="887690"/>
          </a:xfrm>
        </p:grpSpPr>
        <p:sp>
          <p:nvSpPr>
            <p:cNvPr id="45" name="TextBox 44"/>
            <p:cNvSpPr txBox="1"/>
            <p:nvPr/>
          </p:nvSpPr>
          <p:spPr>
            <a:xfrm>
              <a:off x="605169" y="4023825"/>
              <a:ext cx="1634400" cy="887690"/>
            </a:xfrm>
            <a:prstGeom prst="rect">
              <a:avLst/>
            </a:prstGeom>
            <a:solidFill>
              <a:srgbClr val="F4F4F4"/>
            </a:solidFill>
          </p:spPr>
          <p:txBody>
            <a:bodyPr wrap="square" rtlCol="0">
              <a:spAutoFit/>
            </a:bodyPr>
            <a:lstStyle/>
            <a:p>
              <a:pPr algn="ctr" defTabSz="566837" eaLnBrk="0" fontAlgn="base" hangingPunct="0">
                <a:spcBef>
                  <a:spcPct val="0"/>
                </a:spcBef>
                <a:spcAft>
                  <a:spcPct val="0"/>
                </a:spcAft>
              </a:pPr>
              <a:r>
                <a:rPr lang="en-US" altLang="en-US" sz="800" b="1" dirty="0">
                  <a:latin typeface="Calibri" panose="020F0502020204030204" pitchFamily="34" charset="0"/>
                  <a:ea typeface="Calibri" panose="020F0502020204030204" pitchFamily="34" charset="0"/>
                  <a:cs typeface="Calibri" panose="020F0502020204030204" pitchFamily="34" charset="0"/>
                </a:rPr>
                <a:t>How</a:t>
              </a:r>
            </a:p>
            <a:p>
              <a:pPr algn="ctr" defTabSz="566837" eaLnBrk="0" fontAlgn="base" hangingPunct="0">
                <a:spcBef>
                  <a:spcPct val="0"/>
                </a:spcBef>
                <a:spcAft>
                  <a:spcPct val="0"/>
                </a:spcAft>
              </a:pPr>
              <a:endParaRPr lang="en-US" altLang="en-US" sz="1500" b="1" dirty="0">
                <a:latin typeface="Calibri" panose="020F0502020204030204" pitchFamily="34" charset="0"/>
                <a:ea typeface="Calibri" panose="020F0502020204030204" pitchFamily="34" charset="0"/>
                <a:cs typeface="Calibri" panose="020F0502020204030204" pitchFamily="34" charset="0"/>
              </a:endParaRPr>
            </a:p>
            <a:p>
              <a:pPr algn="ctr" defTabSz="566837" eaLnBrk="0" fontAlgn="base" hangingPunct="0">
                <a:spcBef>
                  <a:spcPct val="0"/>
                </a:spcBef>
                <a:spcAft>
                  <a:spcPct val="0"/>
                </a:spcAft>
              </a:pPr>
              <a:r>
                <a:rPr lang="en-US" altLang="en-US" sz="800" b="1" dirty="0">
                  <a:latin typeface="Calibri" panose="020F0502020204030204" pitchFamily="34" charset="0"/>
                  <a:ea typeface="Calibri" panose="020F0502020204030204" pitchFamily="34" charset="0"/>
                  <a:cs typeface="Calibri" panose="020F0502020204030204" pitchFamily="34" charset="0"/>
                </a:rPr>
                <a:t>can help:</a:t>
              </a:r>
            </a:p>
          </p:txBody>
        </p:sp>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2211" y="4322102"/>
              <a:ext cx="720000" cy="283044"/>
            </a:xfrm>
            <a:prstGeom prst="rect">
              <a:avLst/>
            </a:prstGeom>
          </p:spPr>
        </p:pic>
      </p:grpSp>
      <p:grpSp>
        <p:nvGrpSpPr>
          <p:cNvPr id="47" name="Group 46"/>
          <p:cNvGrpSpPr/>
          <p:nvPr/>
        </p:nvGrpSpPr>
        <p:grpSpPr>
          <a:xfrm>
            <a:off x="7727713" y="2577902"/>
            <a:ext cx="988465" cy="569387"/>
            <a:chOff x="605169" y="4023825"/>
            <a:chExt cx="1634400" cy="887690"/>
          </a:xfrm>
        </p:grpSpPr>
        <p:sp>
          <p:nvSpPr>
            <p:cNvPr id="48" name="TextBox 47"/>
            <p:cNvSpPr txBox="1"/>
            <p:nvPr/>
          </p:nvSpPr>
          <p:spPr>
            <a:xfrm>
              <a:off x="605169" y="4023825"/>
              <a:ext cx="1634400" cy="887690"/>
            </a:xfrm>
            <a:prstGeom prst="rect">
              <a:avLst/>
            </a:prstGeom>
            <a:solidFill>
              <a:srgbClr val="F4F4F4"/>
            </a:solidFill>
          </p:spPr>
          <p:txBody>
            <a:bodyPr wrap="square" rtlCol="0">
              <a:spAutoFit/>
            </a:bodyPr>
            <a:lstStyle/>
            <a:p>
              <a:pPr algn="ctr" defTabSz="566837" eaLnBrk="0" fontAlgn="base" hangingPunct="0">
                <a:spcBef>
                  <a:spcPct val="0"/>
                </a:spcBef>
                <a:spcAft>
                  <a:spcPct val="0"/>
                </a:spcAft>
              </a:pPr>
              <a:r>
                <a:rPr lang="en-US" altLang="en-US" sz="800" b="1" dirty="0">
                  <a:latin typeface="Calibri" panose="020F0502020204030204" pitchFamily="34" charset="0"/>
                  <a:ea typeface="Calibri" panose="020F0502020204030204" pitchFamily="34" charset="0"/>
                  <a:cs typeface="Calibri" panose="020F0502020204030204" pitchFamily="34" charset="0"/>
                </a:rPr>
                <a:t>How</a:t>
              </a:r>
            </a:p>
            <a:p>
              <a:pPr algn="ctr" defTabSz="566837" eaLnBrk="0" fontAlgn="base" hangingPunct="0">
                <a:spcBef>
                  <a:spcPct val="0"/>
                </a:spcBef>
                <a:spcAft>
                  <a:spcPct val="0"/>
                </a:spcAft>
              </a:pPr>
              <a:endParaRPr lang="en-US" altLang="en-US" sz="1500" b="1" dirty="0">
                <a:latin typeface="Calibri" panose="020F0502020204030204" pitchFamily="34" charset="0"/>
                <a:ea typeface="Calibri" panose="020F0502020204030204" pitchFamily="34" charset="0"/>
                <a:cs typeface="Calibri" panose="020F0502020204030204" pitchFamily="34" charset="0"/>
              </a:endParaRPr>
            </a:p>
            <a:p>
              <a:pPr algn="ctr" defTabSz="566837" eaLnBrk="0" fontAlgn="base" hangingPunct="0">
                <a:spcBef>
                  <a:spcPct val="0"/>
                </a:spcBef>
                <a:spcAft>
                  <a:spcPct val="0"/>
                </a:spcAft>
              </a:pPr>
              <a:r>
                <a:rPr lang="en-US" altLang="en-US" sz="800" b="1" dirty="0">
                  <a:latin typeface="Calibri" panose="020F0502020204030204" pitchFamily="34" charset="0"/>
                  <a:ea typeface="Calibri" panose="020F0502020204030204" pitchFamily="34" charset="0"/>
                  <a:cs typeface="Calibri" panose="020F0502020204030204" pitchFamily="34" charset="0"/>
                </a:rPr>
                <a:t>can help:</a:t>
              </a:r>
            </a:p>
          </p:txBody>
        </p:sp>
        <p:pic>
          <p:nvPicPr>
            <p:cNvPr id="49" name="Picture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2211" y="4322102"/>
              <a:ext cx="720000" cy="283044"/>
            </a:xfrm>
            <a:prstGeom prst="rect">
              <a:avLst/>
            </a:prstGeom>
          </p:spPr>
        </p:pic>
      </p:grpSp>
    </p:spTree>
    <p:extLst>
      <p:ext uri="{BB962C8B-B14F-4D97-AF65-F5344CB8AC3E}">
        <p14:creationId xmlns:p14="http://schemas.microsoft.com/office/powerpoint/2010/main" val="2991378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38"/>
            <a:ext cx="9144000" cy="522862"/>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xmlns="" id="{8B931AD8-26FA-4231-8C91-087F0E77CC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354" b="24434"/>
          <a:stretch/>
        </p:blipFill>
        <p:spPr>
          <a:xfrm>
            <a:off x="3389747" y="4064384"/>
            <a:ext cx="2634344" cy="818197"/>
          </a:xfrm>
          <a:prstGeom prst="rect">
            <a:avLst/>
          </a:prstGeom>
          <a:ln>
            <a:noFill/>
          </a:ln>
        </p:spPr>
      </p:pic>
      <p:sp>
        <p:nvSpPr>
          <p:cNvPr id="5" name="TextBox 4"/>
          <p:cNvSpPr txBox="1"/>
          <p:nvPr/>
        </p:nvSpPr>
        <p:spPr>
          <a:xfrm>
            <a:off x="5892800" y="4151468"/>
            <a:ext cx="2727373" cy="956773"/>
          </a:xfrm>
          <a:prstGeom prst="rect">
            <a:avLst/>
          </a:prstGeom>
          <a:noFill/>
        </p:spPr>
        <p:txBody>
          <a:bodyPr vert="horz" wrap="square" lIns="36000" tIns="108000" rIns="72000" bIns="108000" rtlCol="0" anchor="t" anchorCtr="0">
            <a:spAutoFit/>
          </a:bodyPr>
          <a:lstStyle/>
          <a:p>
            <a:pPr algn="r"/>
            <a:r>
              <a:rPr lang="en-GB" sz="4800" b="1" dirty="0" smtClean="0"/>
              <a:t>examples</a:t>
            </a:r>
            <a:endParaRPr lang="en-GB" sz="4800" b="1" dirty="0">
              <a:solidFill>
                <a:schemeClr val="tx1"/>
              </a:solidFill>
            </a:endParaRPr>
          </a:p>
        </p:txBody>
      </p:sp>
      <p:sp>
        <p:nvSpPr>
          <p:cNvPr id="7" name="Rectangle 6"/>
          <p:cNvSpPr/>
          <p:nvPr/>
        </p:nvSpPr>
        <p:spPr>
          <a:xfrm rot="5400000">
            <a:off x="6210000" y="2312312"/>
            <a:ext cx="108000" cy="57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209563739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889" y="645638"/>
            <a:ext cx="9150889" cy="6212362"/>
          </a:xfrm>
          <a:prstGeom prst="rect">
            <a:avLst/>
          </a:prstGeom>
        </p:spPr>
      </p:pic>
      <p:sp>
        <p:nvSpPr>
          <p:cNvPr id="3" name="Title 1"/>
          <p:cNvSpPr txBox="1">
            <a:spLocks/>
          </p:cNvSpPr>
          <p:nvPr/>
        </p:nvSpPr>
        <p:spPr>
          <a:xfrm>
            <a:off x="143751" y="26336"/>
            <a:ext cx="8820737" cy="576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000" b="1"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defRPr/>
            </a:pPr>
            <a:r>
              <a:rPr lang="en-GB" dirty="0"/>
              <a:t>Moving through the digestive system</a:t>
            </a:r>
            <a:endParaRPr lang="en-GB" sz="2400" dirty="0"/>
          </a:p>
        </p:txBody>
      </p:sp>
      <p:sp>
        <p:nvSpPr>
          <p:cNvPr id="5" name="Rectangle 4"/>
          <p:cNvSpPr/>
          <p:nvPr/>
        </p:nvSpPr>
        <p:spPr>
          <a:xfrm>
            <a:off x="402385" y="5553530"/>
            <a:ext cx="8303467" cy="540142"/>
          </a:xfrm>
          <a:prstGeom prst="rect">
            <a:avLst/>
          </a:prstGeom>
          <a:solidFill>
            <a:srgbClr val="FAFAEA"/>
          </a:solidFill>
          <a:ln w="1270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02385" y="3574076"/>
            <a:ext cx="8303467" cy="540142"/>
          </a:xfrm>
          <a:prstGeom prst="rect">
            <a:avLst/>
          </a:prstGeom>
          <a:solidFill>
            <a:srgbClr val="FAFAEA"/>
          </a:solidFill>
          <a:ln w="1270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02385" y="4233894"/>
            <a:ext cx="8303467" cy="540142"/>
          </a:xfrm>
          <a:prstGeom prst="rect">
            <a:avLst/>
          </a:prstGeom>
          <a:solidFill>
            <a:srgbClr val="FAFAEA"/>
          </a:solidFill>
          <a:ln w="1270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02385" y="4893712"/>
            <a:ext cx="8303467" cy="540142"/>
          </a:xfrm>
          <a:prstGeom prst="rect">
            <a:avLst/>
          </a:prstGeom>
          <a:solidFill>
            <a:srgbClr val="FAFAEA"/>
          </a:solidFill>
          <a:ln w="1270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57200" y="3659410"/>
            <a:ext cx="465826" cy="369332"/>
          </a:xfrm>
          <a:prstGeom prst="rect">
            <a:avLst/>
          </a:prstGeom>
          <a:noFill/>
        </p:spPr>
        <p:txBody>
          <a:bodyPr wrap="square" rtlCol="0">
            <a:spAutoFit/>
          </a:bodyPr>
          <a:lstStyle/>
          <a:p>
            <a:pPr algn="ctr"/>
            <a:r>
              <a:rPr lang="en-GB" dirty="0">
                <a:solidFill>
                  <a:srgbClr val="10253F"/>
                </a:solidFill>
                <a:latin typeface="Verdana" panose="020B0604030504040204" pitchFamily="34" charset="0"/>
                <a:ea typeface="Verdana" panose="020B0604030504040204" pitchFamily="34" charset="0"/>
              </a:rPr>
              <a:t>A</a:t>
            </a:r>
          </a:p>
        </p:txBody>
      </p:sp>
      <p:sp>
        <p:nvSpPr>
          <p:cNvPr id="10" name="TextBox 9"/>
          <p:cNvSpPr txBox="1"/>
          <p:nvPr/>
        </p:nvSpPr>
        <p:spPr>
          <a:xfrm>
            <a:off x="960097" y="3657081"/>
            <a:ext cx="7728009" cy="369332"/>
          </a:xfrm>
          <a:prstGeom prst="rect">
            <a:avLst/>
          </a:prstGeom>
          <a:noFill/>
        </p:spPr>
        <p:txBody>
          <a:bodyPr wrap="square" rtlCol="0" anchor="ctr" anchorCtr="0">
            <a:normAutofit/>
          </a:bodyPr>
          <a:lstStyle/>
          <a:p>
            <a:r>
              <a:rPr lang="en-GB" dirty="0">
                <a:solidFill>
                  <a:srgbClr val="10253F"/>
                </a:solidFill>
                <a:latin typeface="Verdana" panose="020B0604030504040204" pitchFamily="34" charset="0"/>
                <a:ea typeface="Verdana" panose="020B0604030504040204" pitchFamily="34" charset="0"/>
              </a:rPr>
              <a:t>Gravity</a:t>
            </a:r>
          </a:p>
        </p:txBody>
      </p:sp>
      <p:sp>
        <p:nvSpPr>
          <p:cNvPr id="11" name="TextBox 10"/>
          <p:cNvSpPr txBox="1"/>
          <p:nvPr/>
        </p:nvSpPr>
        <p:spPr>
          <a:xfrm>
            <a:off x="457200" y="4319228"/>
            <a:ext cx="465826" cy="369332"/>
          </a:xfrm>
          <a:prstGeom prst="rect">
            <a:avLst/>
          </a:prstGeom>
          <a:noFill/>
        </p:spPr>
        <p:txBody>
          <a:bodyPr wrap="square" rtlCol="0">
            <a:spAutoFit/>
          </a:bodyPr>
          <a:lstStyle/>
          <a:p>
            <a:pPr algn="ctr"/>
            <a:r>
              <a:rPr lang="en-GB" dirty="0">
                <a:solidFill>
                  <a:srgbClr val="10253F"/>
                </a:solidFill>
                <a:latin typeface="Verdana" panose="020B0604030504040204" pitchFamily="34" charset="0"/>
                <a:ea typeface="Verdana" panose="020B0604030504040204" pitchFamily="34" charset="0"/>
              </a:rPr>
              <a:t>B</a:t>
            </a:r>
          </a:p>
        </p:txBody>
      </p:sp>
      <p:sp>
        <p:nvSpPr>
          <p:cNvPr id="12" name="TextBox 11"/>
          <p:cNvSpPr txBox="1"/>
          <p:nvPr/>
        </p:nvSpPr>
        <p:spPr>
          <a:xfrm>
            <a:off x="960097" y="4316899"/>
            <a:ext cx="7728009" cy="369332"/>
          </a:xfrm>
          <a:prstGeom prst="rect">
            <a:avLst/>
          </a:prstGeom>
          <a:noFill/>
        </p:spPr>
        <p:txBody>
          <a:bodyPr wrap="square" rtlCol="0" anchor="ctr" anchorCtr="0">
            <a:normAutofit/>
          </a:bodyPr>
          <a:lstStyle/>
          <a:p>
            <a:r>
              <a:rPr lang="en-GB" dirty="0">
                <a:solidFill>
                  <a:srgbClr val="10253F"/>
                </a:solidFill>
                <a:latin typeface="Verdana" panose="020B0604030504040204" pitchFamily="34" charset="0"/>
                <a:ea typeface="Verdana" panose="020B0604030504040204" pitchFamily="34" charset="0"/>
              </a:rPr>
              <a:t>Contraction of muscles in the digestive system</a:t>
            </a:r>
          </a:p>
        </p:txBody>
      </p:sp>
      <p:sp>
        <p:nvSpPr>
          <p:cNvPr id="13" name="TextBox 12"/>
          <p:cNvSpPr txBox="1"/>
          <p:nvPr/>
        </p:nvSpPr>
        <p:spPr>
          <a:xfrm>
            <a:off x="457200" y="4979046"/>
            <a:ext cx="465826" cy="369332"/>
          </a:xfrm>
          <a:prstGeom prst="rect">
            <a:avLst/>
          </a:prstGeom>
          <a:noFill/>
        </p:spPr>
        <p:txBody>
          <a:bodyPr wrap="square" rtlCol="0">
            <a:spAutoFit/>
          </a:bodyPr>
          <a:lstStyle/>
          <a:p>
            <a:pPr algn="ctr"/>
            <a:r>
              <a:rPr lang="en-GB" dirty="0">
                <a:solidFill>
                  <a:srgbClr val="10253F"/>
                </a:solidFill>
                <a:latin typeface="Verdana" panose="020B0604030504040204" pitchFamily="34" charset="0"/>
                <a:ea typeface="Verdana" panose="020B0604030504040204" pitchFamily="34" charset="0"/>
              </a:rPr>
              <a:t>C</a:t>
            </a:r>
          </a:p>
        </p:txBody>
      </p:sp>
      <p:sp>
        <p:nvSpPr>
          <p:cNvPr id="14" name="TextBox 13"/>
          <p:cNvSpPr txBox="1"/>
          <p:nvPr/>
        </p:nvSpPr>
        <p:spPr>
          <a:xfrm>
            <a:off x="960097" y="4976717"/>
            <a:ext cx="7728009" cy="369332"/>
          </a:xfrm>
          <a:prstGeom prst="rect">
            <a:avLst/>
          </a:prstGeom>
          <a:noFill/>
        </p:spPr>
        <p:txBody>
          <a:bodyPr wrap="square" rtlCol="0" anchor="ctr" anchorCtr="0">
            <a:normAutofit/>
          </a:bodyPr>
          <a:lstStyle/>
          <a:p>
            <a:r>
              <a:rPr lang="en-GB" dirty="0">
                <a:solidFill>
                  <a:srgbClr val="10253F"/>
                </a:solidFill>
                <a:latin typeface="Verdana" panose="020B0604030504040204" pitchFamily="34" charset="0"/>
                <a:ea typeface="Verdana" panose="020B0604030504040204" pitchFamily="34" charset="0"/>
              </a:rPr>
              <a:t>Vibrations from body movements such as walking</a:t>
            </a:r>
          </a:p>
        </p:txBody>
      </p:sp>
      <p:sp>
        <p:nvSpPr>
          <p:cNvPr id="15" name="TextBox 14"/>
          <p:cNvSpPr txBox="1"/>
          <p:nvPr/>
        </p:nvSpPr>
        <p:spPr>
          <a:xfrm>
            <a:off x="457200" y="5632516"/>
            <a:ext cx="465826" cy="369332"/>
          </a:xfrm>
          <a:prstGeom prst="rect">
            <a:avLst/>
          </a:prstGeom>
          <a:noFill/>
        </p:spPr>
        <p:txBody>
          <a:bodyPr wrap="square" rtlCol="0">
            <a:spAutoFit/>
          </a:bodyPr>
          <a:lstStyle/>
          <a:p>
            <a:pPr algn="ctr"/>
            <a:r>
              <a:rPr lang="en-GB" dirty="0">
                <a:solidFill>
                  <a:srgbClr val="10253F"/>
                </a:solidFill>
                <a:latin typeface="Verdana" panose="020B0604030504040204" pitchFamily="34" charset="0"/>
                <a:ea typeface="Verdana" panose="020B0604030504040204" pitchFamily="34" charset="0"/>
              </a:rPr>
              <a:t>D</a:t>
            </a:r>
          </a:p>
        </p:txBody>
      </p:sp>
      <p:sp>
        <p:nvSpPr>
          <p:cNvPr id="16" name="TextBox 15"/>
          <p:cNvSpPr txBox="1"/>
          <p:nvPr/>
        </p:nvSpPr>
        <p:spPr>
          <a:xfrm>
            <a:off x="960097" y="5630187"/>
            <a:ext cx="7728009" cy="369332"/>
          </a:xfrm>
          <a:prstGeom prst="rect">
            <a:avLst/>
          </a:prstGeom>
          <a:noFill/>
        </p:spPr>
        <p:txBody>
          <a:bodyPr wrap="square" rtlCol="0" anchor="ctr" anchorCtr="0">
            <a:normAutofit/>
          </a:bodyPr>
          <a:lstStyle/>
          <a:p>
            <a:r>
              <a:rPr lang="en-GB" dirty="0">
                <a:solidFill>
                  <a:srgbClr val="10253F"/>
                </a:solidFill>
                <a:latin typeface="Verdana" panose="020B0604030504040204" pitchFamily="34" charset="0"/>
                <a:ea typeface="Verdana" panose="020B0604030504040204" pitchFamily="34" charset="0"/>
              </a:rPr>
              <a:t>Swallowing more food pushes it along</a:t>
            </a: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6296" y="916986"/>
            <a:ext cx="2544792" cy="2385742"/>
          </a:xfrm>
          <a:prstGeom prst="rect">
            <a:avLst/>
          </a:prstGeom>
        </p:spPr>
      </p:pic>
      <p:sp>
        <p:nvSpPr>
          <p:cNvPr id="18" name="Text Placeholder 16"/>
          <p:cNvSpPr txBox="1">
            <a:spLocks/>
          </p:cNvSpPr>
          <p:nvPr/>
        </p:nvSpPr>
        <p:spPr>
          <a:xfrm>
            <a:off x="457200" y="1026543"/>
            <a:ext cx="5006340" cy="2427857"/>
          </a:xfrm>
          <a:prstGeom prst="rect">
            <a:avLst/>
          </a:prstGeom>
        </p:spPr>
        <p:txBody>
          <a:bodyPr vert="horz" lIns="91440" tIns="45720" rIns="91440" bIns="45720" rtlCol="0">
            <a:normAutofit/>
          </a:bodyPr>
          <a:lstStyle>
            <a:lvl1pPr marL="0" indent="0" algn="l" defTabSz="914400" rtl="0" eaLnBrk="1" latinLnBrk="0" hangingPunct="1">
              <a:lnSpc>
                <a:spcPct val="114000"/>
              </a:lnSpc>
              <a:spcBef>
                <a:spcPct val="20000"/>
              </a:spcBef>
              <a:buFont typeface="+mj-lt"/>
              <a:buNone/>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971550" indent="-514350" algn="l" defTabSz="914400" rtl="0" eaLnBrk="1" latinLnBrk="0" hangingPunct="1">
              <a:spcBef>
                <a:spcPct val="20000"/>
              </a:spcBef>
              <a:buFont typeface="Arial" panose="020B0604020202020204" pitchFamily="34"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2pPr>
            <a:lvl3pPr marL="1485900" indent="-571500" algn="l" defTabSz="914400" rtl="0" eaLnBrk="1" latinLnBrk="0" hangingPunct="1">
              <a:spcBef>
                <a:spcPct val="20000"/>
              </a:spcBef>
              <a:buFont typeface="Courier New" panose="02070309020205020404" pitchFamily="49"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3pPr>
            <a:lvl4pPr marL="1974850" indent="-539750" algn="l" defTabSz="914400" rtl="0" eaLnBrk="1" latinLnBrk="0" hangingPunct="1">
              <a:spcBef>
                <a:spcPct val="20000"/>
              </a:spcBef>
              <a:buFont typeface="Wingdings" panose="05000000000000000000" pitchFamily="2" charset="2"/>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4pPr>
            <a:lvl5pPr marL="2514600" indent="-539750" algn="l" defTabSz="914400" rtl="0" eaLnBrk="1" latinLnBrk="0" hangingPunct="1">
              <a:spcBef>
                <a:spcPct val="20000"/>
              </a:spcBef>
              <a:buFont typeface="Courier New" panose="02070309020205020404" pitchFamily="49" charset="0"/>
              <a:buChar char="o"/>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defRPr/>
            </a:pPr>
            <a:r>
              <a:rPr lang="en-GB" dirty="0">
                <a:solidFill>
                  <a:srgbClr val="1F497D">
                    <a:lumMod val="50000"/>
                  </a:srgbClr>
                </a:solidFill>
              </a:rPr>
              <a:t>Food we swallow moves through the digestive system.</a:t>
            </a:r>
          </a:p>
          <a:p>
            <a:pPr lvl="0">
              <a:defRPr/>
            </a:pPr>
            <a:endParaRPr lang="en-GB" dirty="0">
              <a:solidFill>
                <a:srgbClr val="1F497D">
                  <a:lumMod val="50000"/>
                </a:srgbClr>
              </a:solidFill>
            </a:endParaRPr>
          </a:p>
          <a:p>
            <a:pPr lvl="0">
              <a:defRPr/>
            </a:pPr>
            <a:endParaRPr lang="en-GB" dirty="0">
              <a:solidFill>
                <a:srgbClr val="1F497D">
                  <a:lumMod val="50000"/>
                </a:srgbClr>
              </a:solidFill>
            </a:endParaRPr>
          </a:p>
          <a:p>
            <a:pPr lvl="0">
              <a:defRPr/>
            </a:pPr>
            <a:r>
              <a:rPr lang="en-GB" dirty="0">
                <a:solidFill>
                  <a:srgbClr val="1F497D">
                    <a:lumMod val="50000"/>
                  </a:srgbClr>
                </a:solidFill>
              </a:rPr>
              <a:t>What </a:t>
            </a:r>
            <a:r>
              <a:rPr lang="en-GB" dirty="0" smtClean="0">
                <a:solidFill>
                  <a:srgbClr val="1F497D">
                    <a:lumMod val="50000"/>
                  </a:srgbClr>
                </a:solidFill>
              </a:rPr>
              <a:t>is the main thing that causes </a:t>
            </a:r>
            <a:r>
              <a:rPr lang="en-GB" dirty="0">
                <a:solidFill>
                  <a:srgbClr val="1F497D">
                    <a:lumMod val="50000"/>
                  </a:srgbClr>
                </a:solidFill>
              </a:rPr>
              <a:t>food to move through the digestive system?</a:t>
            </a:r>
          </a:p>
        </p:txBody>
      </p:sp>
      <p:grpSp>
        <p:nvGrpSpPr>
          <p:cNvPr id="19" name="Group 18"/>
          <p:cNvGrpSpPr/>
          <p:nvPr/>
        </p:nvGrpSpPr>
        <p:grpSpPr>
          <a:xfrm>
            <a:off x="7743825" y="64652"/>
            <a:ext cx="1400175" cy="1259840"/>
            <a:chOff x="5248275" y="3295015"/>
            <a:chExt cx="1400175" cy="1259840"/>
          </a:xfrm>
        </p:grpSpPr>
        <p:sp>
          <p:nvSpPr>
            <p:cNvPr id="20" name="Oval 19"/>
            <p:cNvSpPr>
              <a:spLocks noChangeAspect="1"/>
            </p:cNvSpPr>
            <p:nvPr/>
          </p:nvSpPr>
          <p:spPr>
            <a:xfrm>
              <a:off x="5314950" y="3295015"/>
              <a:ext cx="1259840" cy="1259840"/>
            </a:xfrm>
            <a:prstGeom prst="ellipse">
              <a:avLst/>
            </a:prstGeom>
            <a:solidFill>
              <a:srgbClr val="D3CD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 name="Text Box 29"/>
            <p:cNvSpPr txBox="1"/>
            <p:nvPr/>
          </p:nvSpPr>
          <p:spPr>
            <a:xfrm>
              <a:off x="5248275" y="3574415"/>
              <a:ext cx="1400175" cy="719034"/>
            </a:xfrm>
            <a:prstGeom prst="rect">
              <a:avLst/>
            </a:prstGeom>
            <a:noFill/>
            <a:ln w="6350">
              <a:noFill/>
            </a:ln>
          </p:spPr>
          <p:txBody>
            <a:bodyPr rot="0" spcFirstLastPara="0" vert="horz" wrap="square" lIns="36000" tIns="36000" rIns="36000" bIns="36000" numCol="1" spcCol="0" rtlCol="0" fromWordArt="0" anchor="t" anchorCtr="0" forceAA="0" compatLnSpc="1">
              <a:prstTxWarp prst="textNoShape">
                <a:avLst/>
              </a:prstTxWarp>
              <a:spAutoFit/>
            </a:bodyPr>
            <a:lstStyle/>
            <a:p>
              <a:pPr algn="ctr">
                <a:spcAft>
                  <a:spcPts val="0"/>
                </a:spcAft>
              </a:pPr>
              <a:r>
                <a:rPr lang="en-GB" sz="1400" b="1" dirty="0" smtClean="0">
                  <a:solidFill>
                    <a:srgbClr val="006580"/>
                  </a:solidFill>
                  <a:effectLst/>
                  <a:latin typeface="Calibri" panose="020F0502020204030204" pitchFamily="34" charset="0"/>
                  <a:ea typeface="Calibri" panose="020F0502020204030204" pitchFamily="34" charset="0"/>
                  <a:cs typeface="Times New Roman" panose="02020603050405020304" pitchFamily="18" charset="0"/>
                </a:rPr>
                <a:t>Simple</a:t>
              </a:r>
            </a:p>
            <a:p>
              <a:pPr algn="ctr">
                <a:spcAft>
                  <a:spcPts val="0"/>
                </a:spcAft>
              </a:pPr>
              <a:r>
                <a:rPr lang="en-GB" sz="1400" b="1" dirty="0">
                  <a:solidFill>
                    <a:srgbClr val="006580"/>
                  </a:solidFill>
                  <a:latin typeface="Calibri" panose="020F0502020204030204" pitchFamily="34" charset="0"/>
                  <a:ea typeface="Calibri" panose="020F0502020204030204" pitchFamily="34" charset="0"/>
                  <a:cs typeface="Times New Roman" panose="02020603050405020304" pitchFamily="18" charset="0"/>
                </a:rPr>
                <a:t>m</a:t>
              </a:r>
              <a:r>
                <a:rPr lang="en-GB" sz="1400" b="1" dirty="0" smtClean="0">
                  <a:solidFill>
                    <a:srgbClr val="006580"/>
                  </a:solidFill>
                  <a:effectLst/>
                  <a:latin typeface="Calibri" panose="020F0502020204030204" pitchFamily="34" charset="0"/>
                  <a:ea typeface="Calibri" panose="020F0502020204030204" pitchFamily="34" charset="0"/>
                  <a:cs typeface="Times New Roman" panose="02020603050405020304" pitchFamily="18" charset="0"/>
                </a:rPr>
                <a:t>ultiple</a:t>
              </a:r>
            </a:p>
            <a:p>
              <a:pPr algn="ctr">
                <a:spcAft>
                  <a:spcPts val="0"/>
                </a:spcAft>
              </a:pPr>
              <a:r>
                <a:rPr lang="en-GB" sz="1400" b="1" dirty="0" smtClean="0">
                  <a:solidFill>
                    <a:srgbClr val="006580"/>
                  </a:solidFill>
                  <a:effectLst/>
                  <a:latin typeface="Calibri" panose="020F0502020204030204" pitchFamily="34" charset="0"/>
                  <a:ea typeface="Calibri" panose="020F0502020204030204" pitchFamily="34" charset="0"/>
                  <a:cs typeface="Times New Roman" panose="02020603050405020304" pitchFamily="18" charset="0"/>
                </a:rPr>
                <a:t>choice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8999921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bg1"/>
        </a:solidFill>
      </a:spPr>
      <a:bodyPr vert="horz" wrap="square" lIns="0" tIns="0" rIns="0" bIns="0" rtlCol="0" anchor="t" anchorCtr="0">
        <a:spAutoFit/>
      </a:bodyPr>
      <a:lstStyle>
        <a:defPPr algn="ctr">
          <a:defRPr sz="1200" dirty="0" smtClean="0">
            <a:solidFill>
              <a:schemeClr val="tx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5242</TotalTime>
  <Words>3757</Words>
  <Application>Microsoft Office PowerPoint</Application>
  <PresentationFormat>On-screen Show (4:3)</PresentationFormat>
  <Paragraphs>470</Paragraphs>
  <Slides>25</Slides>
  <Notes>25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CorelPhotoPaint.Image.9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Evidence of impact? </vt:lpstr>
      <vt:lpstr>Evidence of impact? – Yes!</vt:lpstr>
      <vt:lpstr>Evidence of impact? – Yes!</vt:lpstr>
      <vt:lpstr>PowerPoint Presentation</vt:lpstr>
    </vt:vector>
  </TitlesOfParts>
  <Company>The University of York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Alistair Moore</dc:creator>
  <cp:lastModifiedBy>Alistair Moore</cp:lastModifiedBy>
  <cp:revision>680</cp:revision>
  <cp:lastPrinted>2019-01-09T12:03:13Z</cp:lastPrinted>
  <dcterms:created xsi:type="dcterms:W3CDTF">2016-10-05T11:27:05Z</dcterms:created>
  <dcterms:modified xsi:type="dcterms:W3CDTF">2021-02-20T12:57:06Z</dcterms:modified>
</cp:coreProperties>
</file>